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1" r:id="rId3"/>
    <p:sldId id="312" r:id="rId4"/>
    <p:sldId id="313" r:id="rId5"/>
    <p:sldId id="314" r:id="rId6"/>
    <p:sldId id="310" r:id="rId7"/>
    <p:sldId id="315" r:id="rId8"/>
    <p:sldId id="316" r:id="rId9"/>
    <p:sldId id="257" r:id="rId10"/>
    <p:sldId id="259" r:id="rId11"/>
    <p:sldId id="260" r:id="rId12"/>
    <p:sldId id="263" r:id="rId13"/>
    <p:sldId id="264" r:id="rId14"/>
    <p:sldId id="265" r:id="rId15"/>
    <p:sldId id="266" r:id="rId16"/>
    <p:sldId id="269" r:id="rId17"/>
    <p:sldId id="267" r:id="rId18"/>
    <p:sldId id="297" r:id="rId19"/>
    <p:sldId id="298" r:id="rId20"/>
    <p:sldId id="299" r:id="rId21"/>
    <p:sldId id="300" r:id="rId22"/>
    <p:sldId id="268" r:id="rId23"/>
    <p:sldId id="317" r:id="rId24"/>
    <p:sldId id="318" r:id="rId25"/>
    <p:sldId id="319" r:id="rId26"/>
    <p:sldId id="270" r:id="rId27"/>
    <p:sldId id="271" r:id="rId28"/>
    <p:sldId id="272" r:id="rId29"/>
    <p:sldId id="273" r:id="rId30"/>
    <p:sldId id="274" r:id="rId31"/>
    <p:sldId id="275" r:id="rId32"/>
    <p:sldId id="276" r:id="rId33"/>
    <p:sldId id="277" r:id="rId34"/>
    <p:sldId id="278" r:id="rId35"/>
    <p:sldId id="279" r:id="rId36"/>
    <p:sldId id="280" r:id="rId37"/>
    <p:sldId id="281" r:id="rId38"/>
    <p:sldId id="282" r:id="rId39"/>
    <p:sldId id="283" r:id="rId40"/>
    <p:sldId id="284" r:id="rId41"/>
    <p:sldId id="320" r:id="rId42"/>
    <p:sldId id="321" r:id="rId43"/>
    <p:sldId id="322" r:id="rId44"/>
    <p:sldId id="323" r:id="rId45"/>
    <p:sldId id="286" r:id="rId46"/>
    <p:sldId id="287" r:id="rId47"/>
    <p:sldId id="301" r:id="rId48"/>
    <p:sldId id="290" r:id="rId49"/>
    <p:sldId id="291" r:id="rId50"/>
    <p:sldId id="293" r:id="rId51"/>
    <p:sldId id="295" r:id="rId52"/>
    <p:sldId id="294" r:id="rId53"/>
    <p:sldId id="296" r:id="rId54"/>
    <p:sldId id="302" r:id="rId55"/>
    <p:sldId id="308" r:id="rId56"/>
    <p:sldId id="304" r:id="rId57"/>
    <p:sldId id="305" r:id="rId58"/>
    <p:sldId id="306" r:id="rId59"/>
    <p:sldId id="307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Morphine and Cardiovascular Outcomes</a:t>
            </a:r>
            <a:br>
              <a:rPr lang="en-US" sz="3200" dirty="0"/>
            </a:br>
            <a:r>
              <a:rPr lang="en-US" sz="3200" dirty="0"/>
              <a:t>Among Patients With Non-ST-Segment</a:t>
            </a:r>
            <a:br>
              <a:rPr lang="en-US" sz="3200" dirty="0"/>
            </a:br>
            <a:r>
              <a:rPr lang="en-US" sz="3200" dirty="0"/>
              <a:t>Elevation Acute Coronary Syndromes</a:t>
            </a:r>
            <a:br>
              <a:rPr lang="en-US" sz="3200" dirty="0"/>
            </a:br>
            <a:r>
              <a:rPr lang="en-US" sz="3200" dirty="0"/>
              <a:t>Undergoing Coronary Angiography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Published on 28</a:t>
            </a:r>
            <a:r>
              <a:rPr lang="en-US" baseline="30000" dirty="0" smtClean="0"/>
              <a:t>th</a:t>
            </a:r>
            <a:r>
              <a:rPr lang="en-US" dirty="0" smtClean="0"/>
              <a:t> Jan 2020 </a:t>
            </a:r>
            <a:r>
              <a:rPr lang="en-US" dirty="0"/>
              <a:t>JOURNAL OF </a:t>
            </a:r>
            <a:r>
              <a:rPr lang="en-US" dirty="0" smtClean="0"/>
              <a:t>THE </a:t>
            </a:r>
            <a:r>
              <a:rPr lang="en-US" dirty="0"/>
              <a:t>AMERICAN </a:t>
            </a:r>
            <a:r>
              <a:rPr lang="en-US" dirty="0" smtClean="0"/>
              <a:t>COLLEGE </a:t>
            </a:r>
            <a:r>
              <a:rPr lang="en-US" dirty="0"/>
              <a:t>OF </a:t>
            </a:r>
            <a:r>
              <a:rPr lang="en-US" dirty="0" smtClean="0"/>
              <a:t>CARDIOLOGY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828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Morphine </a:t>
            </a:r>
            <a:r>
              <a:rPr lang="en-US" dirty="0"/>
              <a:t>and other opioids </a:t>
            </a:r>
            <a:r>
              <a:rPr lang="en-US" dirty="0" smtClean="0"/>
              <a:t>- </a:t>
            </a:r>
            <a:r>
              <a:rPr lang="en-US" i="1" dirty="0" smtClean="0"/>
              <a:t>delay absorption </a:t>
            </a:r>
            <a:r>
              <a:rPr lang="en-US" dirty="0" smtClean="0"/>
              <a:t>and </a:t>
            </a:r>
            <a:r>
              <a:rPr lang="en-US" dirty="0"/>
              <a:t>blunt the antiplatelet effect </a:t>
            </a:r>
            <a:r>
              <a:rPr lang="en-US" dirty="0" smtClean="0"/>
              <a:t>of oral </a:t>
            </a:r>
            <a:r>
              <a:rPr lang="en-US" dirty="0"/>
              <a:t>adenosine </a:t>
            </a:r>
            <a:r>
              <a:rPr lang="en-US" dirty="0" err="1"/>
              <a:t>diphosphate</a:t>
            </a:r>
            <a:r>
              <a:rPr lang="en-US" dirty="0"/>
              <a:t> (ADP) </a:t>
            </a:r>
            <a:r>
              <a:rPr lang="en-US" dirty="0" smtClean="0"/>
              <a:t>receptor blockers</a:t>
            </a:r>
            <a:r>
              <a:rPr lang="en-US" dirty="0"/>
              <a:t>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Hobl</a:t>
            </a:r>
            <a:r>
              <a:rPr lang="en-US" dirty="0" smtClean="0"/>
              <a:t> </a:t>
            </a:r>
            <a:r>
              <a:rPr lang="en-US" dirty="0"/>
              <a:t>et al</a:t>
            </a:r>
            <a:r>
              <a:rPr lang="en-US" dirty="0" smtClean="0"/>
              <a:t>. - concomitant morphine </a:t>
            </a:r>
            <a:r>
              <a:rPr lang="en-US" i="1" dirty="0"/>
              <a:t>reduced active metabolite </a:t>
            </a:r>
            <a:r>
              <a:rPr lang="en-US" dirty="0" smtClean="0"/>
              <a:t>exposure and </a:t>
            </a:r>
            <a:r>
              <a:rPr lang="en-US" dirty="0"/>
              <a:t>antiplatelet effects after a loading dose </a:t>
            </a:r>
            <a:r>
              <a:rPr lang="en-US" dirty="0" smtClean="0"/>
              <a:t>of 600 </a:t>
            </a:r>
            <a:r>
              <a:rPr lang="en-US" dirty="0"/>
              <a:t>mg </a:t>
            </a:r>
            <a:r>
              <a:rPr lang="en-US" dirty="0" err="1"/>
              <a:t>clopidogrel</a:t>
            </a:r>
            <a:r>
              <a:rPr lang="en-US" dirty="0"/>
              <a:t>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4325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I</a:t>
            </a:r>
            <a:r>
              <a:rPr lang="en-US" dirty="0" smtClean="0"/>
              <a:t>nteraction </a:t>
            </a:r>
            <a:r>
              <a:rPr lang="en-US" dirty="0"/>
              <a:t>also shown </a:t>
            </a:r>
            <a:r>
              <a:rPr lang="en-US" dirty="0" smtClean="0"/>
              <a:t>for </a:t>
            </a:r>
            <a:r>
              <a:rPr lang="en-US" dirty="0" err="1"/>
              <a:t>prasugrel</a:t>
            </a:r>
            <a:r>
              <a:rPr lang="en-US" dirty="0"/>
              <a:t> and </a:t>
            </a:r>
            <a:r>
              <a:rPr lang="en-US" dirty="0" err="1"/>
              <a:t>ticagrelor</a:t>
            </a:r>
            <a:r>
              <a:rPr lang="en-US" dirty="0"/>
              <a:t> in stable patients post-ACS, in acute myocardial infarction (MI), and during elective percutaneous coronary intervention </a:t>
            </a:r>
          </a:p>
          <a:p>
            <a:pPr>
              <a:lnSpc>
                <a:spcPct val="150000"/>
              </a:lnSpc>
            </a:pPr>
            <a:r>
              <a:rPr lang="en-US" dirty="0"/>
              <a:t>These data led the U.S. FDA in 2018 to update the labels of all 3 widely used oral ADP blockers (</a:t>
            </a:r>
            <a:r>
              <a:rPr lang="en-US" dirty="0" err="1"/>
              <a:t>clopidogrel</a:t>
            </a:r>
            <a:r>
              <a:rPr lang="en-US" dirty="0"/>
              <a:t>, </a:t>
            </a:r>
            <a:r>
              <a:rPr lang="en-US" dirty="0" err="1"/>
              <a:t>prasugrel</a:t>
            </a:r>
            <a:r>
              <a:rPr lang="en-US" dirty="0"/>
              <a:t>, and </a:t>
            </a:r>
            <a:r>
              <a:rPr lang="en-US" dirty="0" err="1"/>
              <a:t>ticagrelor</a:t>
            </a:r>
            <a:r>
              <a:rPr lang="en-US" dirty="0"/>
              <a:t>) to include a warning about drug interaction with morphine and other opioids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401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To explore </a:t>
            </a:r>
            <a:r>
              <a:rPr lang="en-US" dirty="0"/>
              <a:t>the association between morphine and ischemic events in patients (</a:t>
            </a:r>
            <a:r>
              <a:rPr lang="en-US" dirty="0" smtClean="0"/>
              <a:t>5,438) treated </a:t>
            </a:r>
            <a:r>
              <a:rPr lang="en-US" dirty="0"/>
              <a:t>with concomitant </a:t>
            </a:r>
            <a:r>
              <a:rPr lang="en-US" dirty="0" err="1"/>
              <a:t>clopidogrel</a:t>
            </a:r>
            <a:r>
              <a:rPr lang="en-US" dirty="0"/>
              <a:t> presenting </a:t>
            </a:r>
            <a:r>
              <a:rPr lang="en-US" dirty="0" smtClean="0"/>
              <a:t>with NSTEACS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/>
              <a:t>the EARLY ACS (Early Glycoprotein </a:t>
            </a:r>
            <a:r>
              <a:rPr lang="en-US" dirty="0" err="1"/>
              <a:t>IIb</a:t>
            </a:r>
            <a:r>
              <a:rPr lang="en-US" dirty="0"/>
              <a:t>/</a:t>
            </a:r>
            <a:r>
              <a:rPr lang="en-US" dirty="0" err="1"/>
              <a:t>IIIa</a:t>
            </a:r>
            <a:r>
              <a:rPr lang="en-US" dirty="0"/>
              <a:t> Inhibition in Patients With Non–ST-Segment Elevation Acute </a:t>
            </a:r>
            <a:r>
              <a:rPr lang="en-US" dirty="0" smtClean="0"/>
              <a:t>Coronary Syndrome</a:t>
            </a:r>
            <a:r>
              <a:rPr lang="en-US" dirty="0"/>
              <a:t>) trial.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Patients </a:t>
            </a:r>
            <a:r>
              <a:rPr lang="en-US" dirty="0"/>
              <a:t>not treated with </a:t>
            </a:r>
            <a:r>
              <a:rPr lang="en-US" dirty="0" err="1"/>
              <a:t>clopidogrel</a:t>
            </a:r>
            <a:r>
              <a:rPr lang="en-US" dirty="0"/>
              <a:t> (n </a:t>
            </a:r>
            <a:r>
              <a:rPr lang="en-US" dirty="0" smtClean="0"/>
              <a:t>= </a:t>
            </a:r>
            <a:r>
              <a:rPr lang="en-US" dirty="0"/>
              <a:t>3,462) were used as negative controls.</a:t>
            </a:r>
          </a:p>
        </p:txBody>
      </p:sp>
    </p:spTree>
    <p:extLst>
      <p:ext uri="{BB962C8B-B14F-4D97-AF65-F5344CB8AC3E}">
        <p14:creationId xmlns:p14="http://schemas.microsoft.com/office/powerpoint/2010/main" val="2111868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POPULATION AND ENDPOINT </a:t>
            </a:r>
            <a:r>
              <a:rPr lang="en-US" dirty="0" smtClean="0"/>
              <a:t>SELECTION</a:t>
            </a:r>
          </a:p>
          <a:p>
            <a:pPr>
              <a:lnSpc>
                <a:spcPct val="150000"/>
              </a:lnSpc>
            </a:pPr>
            <a:r>
              <a:rPr lang="en-US" dirty="0"/>
              <a:t>P</a:t>
            </a:r>
            <a:r>
              <a:rPr lang="en-US" dirty="0" smtClean="0"/>
              <a:t>ost </a:t>
            </a:r>
            <a:r>
              <a:rPr lang="en-US" dirty="0"/>
              <a:t>hoc </a:t>
            </a:r>
            <a:r>
              <a:rPr lang="en-US" dirty="0" err="1"/>
              <a:t>subanalysis</a:t>
            </a:r>
            <a:r>
              <a:rPr lang="en-US" dirty="0"/>
              <a:t> from the EARLY ACS </a:t>
            </a:r>
            <a:r>
              <a:rPr lang="en-US" dirty="0" smtClean="0"/>
              <a:t>trial</a:t>
            </a:r>
          </a:p>
          <a:p>
            <a:pPr>
              <a:lnSpc>
                <a:spcPct val="150000"/>
              </a:lnSpc>
            </a:pPr>
            <a:r>
              <a:rPr lang="en-US" dirty="0"/>
              <a:t>R</a:t>
            </a:r>
            <a:r>
              <a:rPr lang="en-US" dirty="0" smtClean="0"/>
              <a:t>andomly </a:t>
            </a:r>
            <a:r>
              <a:rPr lang="en-US" dirty="0"/>
              <a:t>assigned high-risk patients </a:t>
            </a:r>
            <a:r>
              <a:rPr lang="en-US" dirty="0" smtClean="0"/>
              <a:t>with NSTEACS </a:t>
            </a:r>
            <a:r>
              <a:rPr lang="en-US" dirty="0"/>
              <a:t>to early (i.e., before coronary </a:t>
            </a:r>
            <a:r>
              <a:rPr lang="en-US" dirty="0" smtClean="0"/>
              <a:t>angiography) versus </a:t>
            </a:r>
            <a:r>
              <a:rPr lang="en-US" dirty="0"/>
              <a:t>delayed, provisional (during or soon </a:t>
            </a:r>
            <a:r>
              <a:rPr lang="en-US" dirty="0" smtClean="0"/>
              <a:t>after percutaneous </a:t>
            </a:r>
            <a:r>
              <a:rPr lang="en-US" dirty="0"/>
              <a:t>coronary intervention) use of </a:t>
            </a:r>
            <a:r>
              <a:rPr lang="en-US" dirty="0" smtClean="0"/>
              <a:t>the </a:t>
            </a:r>
            <a:r>
              <a:rPr lang="fr-FR" dirty="0" err="1" smtClean="0"/>
              <a:t>intravenous</a:t>
            </a:r>
            <a:r>
              <a:rPr lang="fr-FR" dirty="0" smtClean="0"/>
              <a:t> </a:t>
            </a:r>
            <a:r>
              <a:rPr lang="fr-FR" dirty="0" err="1"/>
              <a:t>glycoprotein</a:t>
            </a:r>
            <a:r>
              <a:rPr lang="fr-FR" dirty="0"/>
              <a:t> </a:t>
            </a:r>
            <a:r>
              <a:rPr lang="fr-FR" dirty="0" err="1"/>
              <a:t>IIb</a:t>
            </a:r>
            <a:r>
              <a:rPr lang="fr-FR" dirty="0"/>
              <a:t>/</a:t>
            </a:r>
            <a:r>
              <a:rPr lang="fr-FR" dirty="0" err="1"/>
              <a:t>IIIa</a:t>
            </a:r>
            <a:r>
              <a:rPr lang="fr-FR" dirty="0"/>
              <a:t> </a:t>
            </a:r>
            <a:r>
              <a:rPr lang="fr-FR" dirty="0" err="1"/>
              <a:t>antagonist</a:t>
            </a:r>
            <a:r>
              <a:rPr lang="fr-FR" dirty="0"/>
              <a:t> </a:t>
            </a:r>
            <a:r>
              <a:rPr lang="fr-FR" dirty="0" err="1"/>
              <a:t>eptifibatide</a:t>
            </a:r>
            <a:r>
              <a:rPr lang="fr-F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872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E</a:t>
            </a:r>
            <a:r>
              <a:rPr lang="en-US" dirty="0" smtClean="0"/>
              <a:t>ligible </a:t>
            </a:r>
            <a:r>
              <a:rPr lang="en-US" dirty="0"/>
              <a:t>patients </a:t>
            </a:r>
            <a:r>
              <a:rPr lang="en-US" dirty="0" smtClean="0"/>
              <a:t>had NSTEACS </a:t>
            </a:r>
            <a:r>
              <a:rPr lang="en-US" dirty="0"/>
              <a:t>presenting in the first 24 h after </a:t>
            </a:r>
            <a:r>
              <a:rPr lang="en-US" dirty="0" smtClean="0"/>
              <a:t>symptom onset </a:t>
            </a:r>
            <a:r>
              <a:rPr lang="en-US" dirty="0"/>
              <a:t>with at least 2 of the following high-risk features:</a:t>
            </a:r>
          </a:p>
          <a:p>
            <a:pPr>
              <a:lnSpc>
                <a:spcPct val="150000"/>
              </a:lnSpc>
            </a:pPr>
            <a:r>
              <a:rPr lang="en-US" dirty="0"/>
              <a:t>ST-segment deviation, increased troponin, </a:t>
            </a:r>
            <a:r>
              <a:rPr lang="en-US" dirty="0" smtClean="0"/>
              <a:t>or age </a:t>
            </a:r>
            <a:r>
              <a:rPr lang="en-US" dirty="0"/>
              <a:t>of </a:t>
            </a:r>
            <a:r>
              <a:rPr lang="en-US" dirty="0" smtClean="0"/>
              <a:t>&gt;= 60 years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/>
              <a:t>time </a:t>
            </a:r>
            <a:r>
              <a:rPr lang="en-US" dirty="0" smtClean="0"/>
              <a:t>from hospital presentation to </a:t>
            </a:r>
            <a:r>
              <a:rPr lang="en-US" dirty="0"/>
              <a:t>enrollment was no more than 12 </a:t>
            </a:r>
            <a:r>
              <a:rPr lang="en-US" dirty="0" smtClean="0"/>
              <a:t>h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All patients planned </a:t>
            </a:r>
            <a:r>
              <a:rPr lang="en-US" dirty="0"/>
              <a:t>to undergo an invasive management, </a:t>
            </a:r>
            <a:r>
              <a:rPr lang="en-US" dirty="0" smtClean="0"/>
              <a:t>and randomization </a:t>
            </a:r>
            <a:r>
              <a:rPr lang="en-US" dirty="0"/>
              <a:t>took place before cardiac angiography.</a:t>
            </a:r>
          </a:p>
          <a:p>
            <a:pPr>
              <a:lnSpc>
                <a:spcPct val="150000"/>
              </a:lnSpc>
            </a:pPr>
            <a:r>
              <a:rPr lang="en-US" dirty="0"/>
              <a:t>Invasive </a:t>
            </a:r>
            <a:r>
              <a:rPr lang="en-US" dirty="0" smtClean="0"/>
              <a:t>procedures to </a:t>
            </a:r>
            <a:r>
              <a:rPr lang="en-US" dirty="0"/>
              <a:t>be performed at </a:t>
            </a:r>
            <a:r>
              <a:rPr lang="en-US" dirty="0" smtClean="0"/>
              <a:t>least 12 </a:t>
            </a:r>
            <a:r>
              <a:rPr lang="en-US" dirty="0"/>
              <a:t>h after the study drug was started.</a:t>
            </a:r>
          </a:p>
        </p:txBody>
      </p:sp>
    </p:spTree>
    <p:extLst>
      <p:ext uri="{BB962C8B-B14F-4D97-AF65-F5344CB8AC3E}">
        <p14:creationId xmlns:p14="http://schemas.microsoft.com/office/powerpoint/2010/main" val="227116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Randomization was stratified according to </a:t>
            </a:r>
            <a:r>
              <a:rPr lang="en-US" dirty="0" smtClean="0"/>
              <a:t>intention to </a:t>
            </a:r>
            <a:r>
              <a:rPr lang="en-US" dirty="0"/>
              <a:t>use upstream </a:t>
            </a:r>
            <a:r>
              <a:rPr lang="en-US" dirty="0" err="1"/>
              <a:t>clopidogrel</a:t>
            </a:r>
            <a:r>
              <a:rPr lang="en-US" dirty="0"/>
              <a:t> before </a:t>
            </a:r>
            <a:r>
              <a:rPr lang="en-US" dirty="0" smtClean="0"/>
              <a:t>coronary </a:t>
            </a:r>
            <a:r>
              <a:rPr lang="en-US" dirty="0"/>
              <a:t>angiography.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Information </a:t>
            </a:r>
            <a:r>
              <a:rPr lang="en-US" dirty="0"/>
              <a:t>regarding </a:t>
            </a:r>
            <a:r>
              <a:rPr lang="en-US" dirty="0" err="1"/>
              <a:t>clopidogrel</a:t>
            </a:r>
            <a:r>
              <a:rPr lang="en-US" dirty="0"/>
              <a:t> </a:t>
            </a:r>
            <a:r>
              <a:rPr lang="en-US" dirty="0" smtClean="0"/>
              <a:t>use within </a:t>
            </a:r>
            <a:r>
              <a:rPr lang="en-US" dirty="0"/>
              <a:t>24 h before randomization was </a:t>
            </a:r>
            <a:r>
              <a:rPr lang="en-US" dirty="0" smtClean="0"/>
              <a:t>prospectively reported </a:t>
            </a:r>
            <a:r>
              <a:rPr lang="en-US" dirty="0"/>
              <a:t>by the investigators.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Intravenous morphine use </a:t>
            </a:r>
            <a:r>
              <a:rPr lang="en-US" dirty="0"/>
              <a:t>was also reported by the investigators in a </a:t>
            </a:r>
            <a:r>
              <a:rPr lang="en-US" dirty="0" smtClean="0"/>
              <a:t>dedicated field </a:t>
            </a:r>
            <a:r>
              <a:rPr lang="en-US" dirty="0"/>
              <a:t>on the study case report form as </a:t>
            </a:r>
            <a:r>
              <a:rPr lang="en-US" dirty="0" smtClean="0"/>
              <a:t>occurring within </a:t>
            </a:r>
            <a:r>
              <a:rPr lang="en-US" dirty="0"/>
              <a:t>7 days before randomization or not.</a:t>
            </a:r>
          </a:p>
        </p:txBody>
      </p:sp>
    </p:spTree>
    <p:extLst>
      <p:ext uri="{BB962C8B-B14F-4D97-AF65-F5344CB8AC3E}">
        <p14:creationId xmlns:p14="http://schemas.microsoft.com/office/powerpoint/2010/main" val="1129617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582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1391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Primary endpoint: </a:t>
            </a:r>
            <a:r>
              <a:rPr lang="en-US" dirty="0"/>
              <a:t>composite of </a:t>
            </a:r>
            <a:r>
              <a:rPr lang="en-US" dirty="0" smtClean="0"/>
              <a:t>death, nonfatal </a:t>
            </a:r>
            <a:r>
              <a:rPr lang="en-US" dirty="0"/>
              <a:t>MI, recurrent ischemia with need for </a:t>
            </a:r>
            <a:r>
              <a:rPr lang="en-US" dirty="0" smtClean="0"/>
              <a:t>urgent revascularization</a:t>
            </a:r>
            <a:r>
              <a:rPr lang="en-US" dirty="0"/>
              <a:t>, or thrombotic bailout at 96 </a:t>
            </a:r>
            <a:r>
              <a:rPr lang="en-US" dirty="0" smtClean="0"/>
              <a:t>h </a:t>
            </a:r>
          </a:p>
          <a:p>
            <a:pPr>
              <a:lnSpc>
                <a:spcPct val="150000"/>
              </a:lnSpc>
            </a:pPr>
            <a:r>
              <a:rPr lang="en-US" dirty="0"/>
              <a:t>S</a:t>
            </a:r>
            <a:r>
              <a:rPr lang="en-US" dirty="0" smtClean="0"/>
              <a:t>econdary endpoint: death </a:t>
            </a:r>
            <a:r>
              <a:rPr lang="en-US" dirty="0"/>
              <a:t>or MI at 30 </a:t>
            </a:r>
            <a:r>
              <a:rPr lang="en-US" dirty="0" smtClean="0"/>
              <a:t>days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This study also analyzed </a:t>
            </a:r>
            <a:r>
              <a:rPr lang="en-US" dirty="0"/>
              <a:t>bleeding per Thrombolysis In </a:t>
            </a:r>
            <a:r>
              <a:rPr lang="en-US" dirty="0" smtClean="0"/>
              <a:t>Myocardial Infarction </a:t>
            </a:r>
            <a:r>
              <a:rPr lang="en-US" dirty="0"/>
              <a:t>(TIMI) criteria at 120 h.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/>
              <a:t>A</a:t>
            </a:r>
            <a:r>
              <a:rPr lang="en-US" dirty="0" smtClean="0"/>
              <a:t>nalyzed </a:t>
            </a:r>
            <a:r>
              <a:rPr lang="en-US" dirty="0"/>
              <a:t>death or MI at 96 h and bleeding per </a:t>
            </a:r>
            <a:r>
              <a:rPr lang="en-US" dirty="0" smtClean="0"/>
              <a:t>TIMI criteria </a:t>
            </a:r>
            <a:r>
              <a:rPr lang="en-US" dirty="0"/>
              <a:t>at 96 h as exploratory endpoints</a:t>
            </a:r>
          </a:p>
        </p:txBody>
      </p:sp>
    </p:spTree>
    <p:extLst>
      <p:ext uri="{BB962C8B-B14F-4D97-AF65-F5344CB8AC3E}">
        <p14:creationId xmlns:p14="http://schemas.microsoft.com/office/powerpoint/2010/main" val="39801260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Recurrent ischemia requiring urgent revascularization (RI-UR)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During hospitalization: a new episode of ischemic signs or symptoms at rest </a:t>
            </a:r>
            <a:r>
              <a:rPr lang="en-US" dirty="0" smtClean="0"/>
              <a:t>with documentation </a:t>
            </a:r>
            <a:r>
              <a:rPr lang="en-US" dirty="0"/>
              <a:t>of a new ST-segment shift &gt;0.05 mV (0.5 mm) on a 12-lead </a:t>
            </a:r>
            <a:r>
              <a:rPr lang="en-US" dirty="0" smtClean="0"/>
              <a:t>ECG that </a:t>
            </a:r>
            <a:r>
              <a:rPr lang="en-US" dirty="0"/>
              <a:t>necessitates an unplanned PCI or CABG.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After </a:t>
            </a:r>
            <a:r>
              <a:rPr lang="en-US" dirty="0"/>
              <a:t>hospitalization: readmission within 30 days of randomization for an </a:t>
            </a:r>
            <a:r>
              <a:rPr lang="en-US" dirty="0" smtClean="0"/>
              <a:t>episode of </a:t>
            </a:r>
            <a:r>
              <a:rPr lang="en-US" dirty="0"/>
              <a:t>ischemic signs or symptoms at rest that required cardiac catheterization </a:t>
            </a:r>
            <a:r>
              <a:rPr lang="en-US" dirty="0" smtClean="0"/>
              <a:t>and revascularization </a:t>
            </a:r>
            <a:r>
              <a:rPr lang="en-US" dirty="0"/>
              <a:t>before discharge.</a:t>
            </a:r>
          </a:p>
        </p:txBody>
      </p:sp>
    </p:spTree>
    <p:extLst>
      <p:ext uri="{BB962C8B-B14F-4D97-AF65-F5344CB8AC3E}">
        <p14:creationId xmlns:p14="http://schemas.microsoft.com/office/powerpoint/2010/main" val="3699806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Thrombotic bailout </a:t>
            </a:r>
            <a:br>
              <a:rPr lang="en-US" sz="3200" dirty="0" smtClean="0"/>
            </a:br>
            <a:r>
              <a:rPr lang="en-US" sz="3200" dirty="0" smtClean="0"/>
              <a:t>(TBO)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en-US" dirty="0"/>
              <a:t>R</a:t>
            </a:r>
            <a:r>
              <a:rPr lang="en-US" dirty="0" smtClean="0"/>
              <a:t>efractory </a:t>
            </a:r>
            <a:r>
              <a:rPr lang="en-US" dirty="0"/>
              <a:t>ischemia that occurred during the course of PCI and </a:t>
            </a:r>
            <a:r>
              <a:rPr lang="en-US" dirty="0" smtClean="0"/>
              <a:t>was defined </a:t>
            </a:r>
            <a:r>
              <a:rPr lang="en-US" dirty="0"/>
              <a:t>as the administration of a glycoprotein </a:t>
            </a:r>
            <a:r>
              <a:rPr lang="en-US" dirty="0" err="1"/>
              <a:t>IIb</a:t>
            </a:r>
            <a:r>
              <a:rPr lang="en-US" dirty="0"/>
              <a:t>/</a:t>
            </a:r>
            <a:r>
              <a:rPr lang="en-US" dirty="0" err="1"/>
              <a:t>IIIa</a:t>
            </a:r>
            <a:r>
              <a:rPr lang="en-US" dirty="0"/>
              <a:t> inhibitor after the initiation of </a:t>
            </a:r>
            <a:r>
              <a:rPr lang="en-US" dirty="0" smtClean="0"/>
              <a:t>PCI (defined </a:t>
            </a:r>
            <a:r>
              <a:rPr lang="en-US" dirty="0"/>
              <a:t>as the time when the wire passed the lesion) for the management of any one </a:t>
            </a:r>
            <a:r>
              <a:rPr lang="en-US" dirty="0" smtClean="0"/>
              <a:t>of the </a:t>
            </a:r>
            <a:r>
              <a:rPr lang="en-US" dirty="0"/>
              <a:t>following 7 complications: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Decrement </a:t>
            </a:r>
            <a:r>
              <a:rPr lang="en-US" dirty="0"/>
              <a:t>in Thrombolysis in Myocardial Infarction (TIMI) flow grade,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Dissection </a:t>
            </a:r>
            <a:r>
              <a:rPr lang="en-US" dirty="0"/>
              <a:t>with decreased flow,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Distal </a:t>
            </a:r>
            <a:r>
              <a:rPr lang="en-US" dirty="0"/>
              <a:t>embolization,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Side </a:t>
            </a:r>
            <a:r>
              <a:rPr lang="en-US" dirty="0"/>
              <a:t>branch closure,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Abrupt </a:t>
            </a:r>
            <a:r>
              <a:rPr lang="en-US" dirty="0"/>
              <a:t>closure of the culprit vessel,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Clinical </a:t>
            </a:r>
            <a:r>
              <a:rPr lang="en-US" dirty="0"/>
              <a:t>instability believed to be due to coronary ischemia and/or </a:t>
            </a:r>
            <a:r>
              <a:rPr lang="en-US" dirty="0" smtClean="0"/>
              <a:t>thrombotic complications</a:t>
            </a:r>
            <a:r>
              <a:rPr lang="en-US" dirty="0"/>
              <a:t>,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Prolonged </a:t>
            </a:r>
            <a:r>
              <a:rPr lang="en-US" dirty="0"/>
              <a:t>ischemia (e.g., ischemic symptoms or ST-segment changes </a:t>
            </a:r>
            <a:r>
              <a:rPr lang="en-US" dirty="0" smtClean="0"/>
              <a:t>that develop </a:t>
            </a:r>
            <a:r>
              <a:rPr lang="en-US" dirty="0"/>
              <a:t>during the procedure).</a:t>
            </a:r>
          </a:p>
        </p:txBody>
      </p:sp>
    </p:spTree>
    <p:extLst>
      <p:ext uri="{BB962C8B-B14F-4D97-AF65-F5344CB8AC3E}">
        <p14:creationId xmlns:p14="http://schemas.microsoft.com/office/powerpoint/2010/main" val="2588027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Sertuner</a:t>
            </a:r>
            <a:r>
              <a:rPr lang="en-US" dirty="0" smtClean="0"/>
              <a:t> in 1806 named it </a:t>
            </a:r>
            <a:r>
              <a:rPr lang="en-US" i="1" dirty="0" smtClean="0"/>
              <a:t>‘morphine’ </a:t>
            </a:r>
            <a:r>
              <a:rPr lang="en-US" dirty="0" smtClean="0"/>
              <a:t>after the Greek god of dreams </a:t>
            </a:r>
            <a:r>
              <a:rPr lang="en-US" i="1" dirty="0" smtClean="0"/>
              <a:t>Morpheus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Principal alkaloid in opium</a:t>
            </a:r>
          </a:p>
        </p:txBody>
      </p:sp>
    </p:spTree>
    <p:extLst>
      <p:ext uri="{BB962C8B-B14F-4D97-AF65-F5344CB8AC3E}">
        <p14:creationId xmlns:p14="http://schemas.microsoft.com/office/powerpoint/2010/main" val="29621486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TIMI Bleeding Classification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Major: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dirty="0" smtClean="0"/>
              <a:t>1</a:t>
            </a:r>
            <a:r>
              <a:rPr lang="en-US" dirty="0"/>
              <a:t>) Any intracranial bleeding, OR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dirty="0"/>
              <a:t>2) Clinically overt signs of hemorrhage </a:t>
            </a:r>
            <a:r>
              <a:rPr lang="en-US" dirty="0" smtClean="0"/>
              <a:t>associated with </a:t>
            </a:r>
            <a:r>
              <a:rPr lang="en-US" dirty="0"/>
              <a:t>a drop in hemoglobin (</a:t>
            </a:r>
            <a:r>
              <a:rPr lang="en-US" dirty="0" err="1" smtClean="0"/>
              <a:t>Hb</a:t>
            </a:r>
            <a:r>
              <a:rPr lang="en-US" dirty="0"/>
              <a:t>) of ≥5 g/</a:t>
            </a:r>
            <a:r>
              <a:rPr lang="en-US" dirty="0" err="1"/>
              <a:t>dL</a:t>
            </a:r>
            <a:r>
              <a:rPr lang="en-US" dirty="0"/>
              <a:t> (</a:t>
            </a:r>
            <a:r>
              <a:rPr lang="en-US" dirty="0" smtClean="0"/>
              <a:t>or, when </a:t>
            </a:r>
            <a:r>
              <a:rPr lang="en-US" dirty="0"/>
              <a:t>hemoglobin is not available, a fall </a:t>
            </a:r>
            <a:r>
              <a:rPr lang="en-US" dirty="0" smtClean="0"/>
              <a:t>in hematocrit </a:t>
            </a:r>
            <a:r>
              <a:rPr lang="en-US" dirty="0"/>
              <a:t>of ≥15</a:t>
            </a:r>
            <a:r>
              <a:rPr lang="en-US" dirty="0" smtClean="0"/>
              <a:t>%), OR</a:t>
            </a:r>
            <a:endParaRPr lang="en-US" dirty="0"/>
          </a:p>
          <a:p>
            <a:pPr marL="114300" indent="0">
              <a:lnSpc>
                <a:spcPct val="150000"/>
              </a:lnSpc>
              <a:buNone/>
            </a:pPr>
            <a:r>
              <a:rPr lang="en-US" dirty="0"/>
              <a:t>3) Fatal bleeding (a bleeding event that directly led to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dirty="0"/>
              <a:t>death within 7 days)</a:t>
            </a:r>
          </a:p>
        </p:txBody>
      </p:sp>
    </p:spTree>
    <p:extLst>
      <p:ext uri="{BB962C8B-B14F-4D97-AF65-F5344CB8AC3E}">
        <p14:creationId xmlns:p14="http://schemas.microsoft.com/office/powerpoint/2010/main" val="32002480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Minor: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dirty="0" smtClean="0"/>
              <a:t>Any </a:t>
            </a:r>
            <a:r>
              <a:rPr lang="en-US" dirty="0"/>
              <a:t>clinically overt sign of hemorrhage (including imaging) that was associated with </a:t>
            </a:r>
            <a:r>
              <a:rPr lang="en-US" dirty="0" smtClean="0"/>
              <a:t>a fall </a:t>
            </a:r>
            <a:r>
              <a:rPr lang="en-US" dirty="0"/>
              <a:t>in </a:t>
            </a:r>
            <a:r>
              <a:rPr lang="en-US" dirty="0" err="1" smtClean="0"/>
              <a:t>Hb</a:t>
            </a:r>
            <a:r>
              <a:rPr lang="en-US" dirty="0" smtClean="0"/>
              <a:t> </a:t>
            </a:r>
            <a:r>
              <a:rPr lang="en-US" dirty="0"/>
              <a:t>of 3 </a:t>
            </a:r>
            <a:r>
              <a:rPr lang="en-US" dirty="0" smtClean="0"/>
              <a:t>to </a:t>
            </a:r>
            <a:r>
              <a:rPr lang="en-US" dirty="0"/>
              <a:t>5 g/</a:t>
            </a:r>
            <a:r>
              <a:rPr lang="en-US" dirty="0" err="1"/>
              <a:t>dL</a:t>
            </a:r>
            <a:r>
              <a:rPr lang="en-US" dirty="0"/>
              <a:t> (or, when hemoglobin was not available, a fall in hematocrit of 9 to </a:t>
            </a:r>
            <a:r>
              <a:rPr lang="en-US" dirty="0" smtClean="0"/>
              <a:t>15</a:t>
            </a:r>
            <a:r>
              <a:rPr lang="en-US" dirty="0"/>
              <a:t>%)</a:t>
            </a:r>
          </a:p>
        </p:txBody>
      </p:sp>
    </p:spTree>
    <p:extLst>
      <p:ext uri="{BB962C8B-B14F-4D97-AF65-F5344CB8AC3E}">
        <p14:creationId xmlns:p14="http://schemas.microsoft.com/office/powerpoint/2010/main" val="29267887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Results are summarized as odds ratios (ORs) </a:t>
            </a:r>
            <a:r>
              <a:rPr lang="en-US" dirty="0" smtClean="0"/>
              <a:t>with corresponding </a:t>
            </a:r>
            <a:r>
              <a:rPr lang="en-US" dirty="0"/>
              <a:t>95% confidence intervals (CIs).</a:t>
            </a:r>
          </a:p>
          <a:p>
            <a:pPr>
              <a:lnSpc>
                <a:spcPct val="150000"/>
              </a:lnSpc>
            </a:pPr>
            <a:r>
              <a:rPr lang="en-US" dirty="0"/>
              <a:t>D</a:t>
            </a:r>
            <a:r>
              <a:rPr lang="en-US" dirty="0" smtClean="0"/>
              <a:t>eveloped </a:t>
            </a:r>
            <a:r>
              <a:rPr lang="en-US" dirty="0"/>
              <a:t>a propensity score model </a:t>
            </a:r>
            <a:r>
              <a:rPr lang="en-US" dirty="0" smtClean="0"/>
              <a:t>for morphine </a:t>
            </a:r>
            <a:r>
              <a:rPr lang="en-US" dirty="0"/>
              <a:t>use.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/>
              <a:t>score was built from a </a:t>
            </a:r>
            <a:r>
              <a:rPr lang="en-US" dirty="0" smtClean="0"/>
              <a:t>logistic regression </a:t>
            </a:r>
            <a:r>
              <a:rPr lang="en-US" dirty="0"/>
              <a:t>model, taking into account all </a:t>
            </a:r>
            <a:r>
              <a:rPr lang="en-US" dirty="0" smtClean="0"/>
              <a:t>variables with </a:t>
            </a:r>
            <a:r>
              <a:rPr lang="en-US" dirty="0"/>
              <a:t>significant (p &lt; 0.05) differences or &gt;</a:t>
            </a:r>
            <a:r>
              <a:rPr lang="en-US" dirty="0" smtClean="0"/>
              <a:t>10% standardized </a:t>
            </a:r>
            <a:r>
              <a:rPr lang="en-US" dirty="0"/>
              <a:t>differences between the groups of </a:t>
            </a:r>
            <a:r>
              <a:rPr lang="en-US" dirty="0" smtClean="0"/>
              <a:t>interest (morphine </a:t>
            </a:r>
            <a:r>
              <a:rPr lang="en-US" dirty="0"/>
              <a:t>vs. no morphine).</a:t>
            </a:r>
          </a:p>
        </p:txBody>
      </p:sp>
    </p:spTree>
    <p:extLst>
      <p:ext uri="{BB962C8B-B14F-4D97-AF65-F5344CB8AC3E}">
        <p14:creationId xmlns:p14="http://schemas.microsoft.com/office/powerpoint/2010/main" val="12816940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Missing data at baseline were infrequent (&lt;3% </a:t>
            </a:r>
            <a:r>
              <a:rPr lang="en-US" dirty="0" smtClean="0"/>
              <a:t>for most </a:t>
            </a:r>
            <a:r>
              <a:rPr lang="en-US" dirty="0"/>
              <a:t>variables).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However</a:t>
            </a:r>
            <a:r>
              <a:rPr lang="en-US" dirty="0"/>
              <a:t>, for </a:t>
            </a:r>
            <a:r>
              <a:rPr lang="en-US" dirty="0" err="1"/>
              <a:t>creatinine</a:t>
            </a:r>
            <a:r>
              <a:rPr lang="en-US" dirty="0"/>
              <a:t> and </a:t>
            </a:r>
            <a:r>
              <a:rPr lang="en-US" dirty="0" smtClean="0"/>
              <a:t>ejection fraction </a:t>
            </a:r>
            <a:r>
              <a:rPr lang="en-US" dirty="0"/>
              <a:t>at baseline, data were missing in &gt;3% of </a:t>
            </a:r>
            <a:r>
              <a:rPr lang="en-US" dirty="0" smtClean="0"/>
              <a:t>patients (3.5</a:t>
            </a:r>
            <a:r>
              <a:rPr lang="en-US" dirty="0"/>
              <a:t>% for the former and 21.5% for the latter).</a:t>
            </a:r>
          </a:p>
          <a:p>
            <a:pPr>
              <a:lnSpc>
                <a:spcPct val="150000"/>
              </a:lnSpc>
            </a:pPr>
            <a:r>
              <a:rPr lang="en-US" dirty="0"/>
              <a:t>Because these were of clinical interest in </a:t>
            </a:r>
            <a:r>
              <a:rPr lang="en-US" dirty="0" smtClean="0"/>
              <a:t>conjunction with </a:t>
            </a:r>
            <a:r>
              <a:rPr lang="en-US" dirty="0"/>
              <a:t>morphine use, a multiple imputation </a:t>
            </a:r>
            <a:r>
              <a:rPr lang="en-US" dirty="0" smtClean="0"/>
              <a:t>approach was </a:t>
            </a:r>
            <a:r>
              <a:rPr lang="en-US" dirty="0"/>
              <a:t>taken to fill all missing baseline </a:t>
            </a:r>
            <a:r>
              <a:rPr lang="en-US" dirty="0" smtClean="0"/>
              <a:t>characteristics before </a:t>
            </a:r>
            <a:r>
              <a:rPr lang="en-US" dirty="0"/>
              <a:t>generating propensity score models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47826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Standardized differences </a:t>
            </a:r>
            <a:r>
              <a:rPr lang="en-US" dirty="0"/>
              <a:t>before and after inverse probability </a:t>
            </a:r>
            <a:r>
              <a:rPr lang="en-US" dirty="0" smtClean="0"/>
              <a:t>of treatment </a:t>
            </a:r>
            <a:r>
              <a:rPr lang="en-US" dirty="0"/>
              <a:t>weighting (IPTW) adjustment </a:t>
            </a:r>
            <a:r>
              <a:rPr lang="en-US" dirty="0" smtClean="0"/>
              <a:t>were examined </a:t>
            </a:r>
            <a:r>
              <a:rPr lang="en-US" dirty="0"/>
              <a:t>graphically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 </a:t>
            </a:r>
            <a:r>
              <a:rPr lang="en-US" dirty="0"/>
              <a:t>standardized </a:t>
            </a:r>
            <a:r>
              <a:rPr lang="en-US" dirty="0" smtClean="0"/>
              <a:t>difference of </a:t>
            </a:r>
            <a:r>
              <a:rPr lang="en-US" dirty="0"/>
              <a:t>&lt;10% was considered to be an acceptable </a:t>
            </a:r>
            <a:r>
              <a:rPr lang="en-US" dirty="0" smtClean="0"/>
              <a:t>balance of </a:t>
            </a:r>
            <a:r>
              <a:rPr lang="en-US" dirty="0"/>
              <a:t>measured baseline characteristics </a:t>
            </a:r>
            <a:r>
              <a:rPr lang="en-US" dirty="0" smtClean="0"/>
              <a:t>by morphine </a:t>
            </a:r>
            <a:r>
              <a:rPr lang="en-US" dirty="0"/>
              <a:t>use</a:t>
            </a:r>
          </a:p>
        </p:txBody>
      </p:sp>
    </p:spTree>
    <p:extLst>
      <p:ext uri="{BB962C8B-B14F-4D97-AF65-F5344CB8AC3E}">
        <p14:creationId xmlns:p14="http://schemas.microsoft.com/office/powerpoint/2010/main" val="14331236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For the </a:t>
            </a:r>
            <a:r>
              <a:rPr lang="en-US" dirty="0" smtClean="0"/>
              <a:t>landmark analysis</a:t>
            </a:r>
            <a:r>
              <a:rPr lang="en-US" dirty="0"/>
              <a:t>, </a:t>
            </a:r>
            <a:r>
              <a:rPr lang="en-US" dirty="0" smtClean="0"/>
              <a:t>study </a:t>
            </a:r>
            <a:r>
              <a:rPr lang="en-US" dirty="0"/>
              <a:t>used a multivariable Cox </a:t>
            </a:r>
            <a:r>
              <a:rPr lang="en-US" dirty="0" smtClean="0"/>
              <a:t>proportional hazards </a:t>
            </a:r>
            <a:r>
              <a:rPr lang="en-US" dirty="0"/>
              <a:t>model to derive hazard ratios and CI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All tests were 2-sided, and a p value &lt;0.05 was considered statistically significant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8516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Descriptive Statistics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76400"/>
            <a:ext cx="6030167" cy="4582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244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Of these 5,438 patients, 3,927 (72.2%) were </a:t>
            </a:r>
            <a:r>
              <a:rPr lang="en-US" dirty="0" smtClean="0"/>
              <a:t>treated with </a:t>
            </a:r>
            <a:r>
              <a:rPr lang="en-US" dirty="0"/>
              <a:t>&lt;600 mg </a:t>
            </a:r>
            <a:r>
              <a:rPr lang="en-US" dirty="0" err="1"/>
              <a:t>clopidogrel</a:t>
            </a:r>
            <a:r>
              <a:rPr lang="en-US" dirty="0"/>
              <a:t> loading dose, 862 (15.9</a:t>
            </a:r>
            <a:r>
              <a:rPr lang="en-US" dirty="0" smtClean="0"/>
              <a:t>%) were </a:t>
            </a:r>
            <a:r>
              <a:rPr lang="en-US" dirty="0"/>
              <a:t>treated with 600 mg or more, and the </a:t>
            </a:r>
            <a:r>
              <a:rPr lang="en-US" dirty="0" smtClean="0"/>
              <a:t>remaining 649 </a:t>
            </a:r>
            <a:r>
              <a:rPr lang="en-US" dirty="0"/>
              <a:t>(11.9%) had no available information about </a:t>
            </a:r>
            <a:r>
              <a:rPr lang="en-US" dirty="0" smtClean="0"/>
              <a:t>the </a:t>
            </a:r>
            <a:r>
              <a:rPr lang="en-US" dirty="0" err="1" smtClean="0"/>
              <a:t>clopidogrel</a:t>
            </a:r>
            <a:r>
              <a:rPr lang="en-US" dirty="0" smtClean="0"/>
              <a:t> </a:t>
            </a:r>
            <a:r>
              <a:rPr lang="en-US" dirty="0"/>
              <a:t>loading dose.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Among </a:t>
            </a:r>
            <a:r>
              <a:rPr lang="en-US" dirty="0"/>
              <a:t>them, 617 (11.3</a:t>
            </a:r>
            <a:r>
              <a:rPr lang="en-US" dirty="0" smtClean="0"/>
              <a:t>%) patients </a:t>
            </a:r>
            <a:r>
              <a:rPr lang="en-US" dirty="0"/>
              <a:t>were administered morphine </a:t>
            </a:r>
            <a:r>
              <a:rPr lang="en-US" dirty="0" smtClean="0"/>
              <a:t>before randomization</a:t>
            </a:r>
            <a:r>
              <a:rPr lang="en-US" dirty="0"/>
              <a:t>, and 4,821 (88.7%) were not</a:t>
            </a:r>
          </a:p>
        </p:txBody>
      </p:sp>
    </p:spTree>
    <p:extLst>
      <p:ext uri="{BB962C8B-B14F-4D97-AF65-F5344CB8AC3E}">
        <p14:creationId xmlns:p14="http://schemas.microsoft.com/office/powerpoint/2010/main" val="21037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There were 3,462 patients who were not </a:t>
            </a:r>
            <a:r>
              <a:rPr lang="en-US" dirty="0" smtClean="0"/>
              <a:t>pretreated with </a:t>
            </a:r>
            <a:r>
              <a:rPr lang="en-US" dirty="0" err="1"/>
              <a:t>clopidogrel</a:t>
            </a:r>
            <a:r>
              <a:rPr lang="en-US" dirty="0"/>
              <a:t> in the 24 h before </a:t>
            </a:r>
            <a:r>
              <a:rPr lang="en-US" dirty="0" smtClean="0"/>
              <a:t>randomization (negative </a:t>
            </a:r>
            <a:r>
              <a:rPr lang="en-US" dirty="0"/>
              <a:t>control), among whom 407 (11.8</a:t>
            </a:r>
            <a:r>
              <a:rPr lang="en-US" dirty="0" smtClean="0"/>
              <a:t>%) were </a:t>
            </a:r>
            <a:r>
              <a:rPr lang="en-US" dirty="0"/>
              <a:t>administered morphine before </a:t>
            </a:r>
            <a:r>
              <a:rPr lang="en-US" dirty="0" smtClean="0"/>
              <a:t>randomization, and </a:t>
            </a:r>
            <a:r>
              <a:rPr lang="en-US" dirty="0"/>
              <a:t>3,055 (88.2%) were not.</a:t>
            </a:r>
          </a:p>
        </p:txBody>
      </p:sp>
    </p:spTree>
    <p:extLst>
      <p:ext uri="{BB962C8B-B14F-4D97-AF65-F5344CB8AC3E}">
        <p14:creationId xmlns:p14="http://schemas.microsoft.com/office/powerpoint/2010/main" val="294490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358" y="1600200"/>
            <a:ext cx="4663684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190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on CNS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Strong analgesic – dull, poorly localized visceral pain is relieved better than sharply defined somatic pain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Suppression of pain perception is selective, without affecting other sensations or producing proportionate generalized CNS depression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Perception of pain and the emotional component induced by it are altered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6883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90600"/>
            <a:ext cx="6781800" cy="519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79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Outcomes according to Morphine use</a:t>
            </a:r>
            <a:endParaRPr lang="en-US" sz="32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828801"/>
            <a:ext cx="6705599" cy="3024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800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71600"/>
            <a:ext cx="7315200" cy="4076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344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7543800" cy="4005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932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LANDMARK AND NONCARDIOVASCULAR EVENTS</a:t>
            </a:r>
            <a:br>
              <a:rPr lang="en-US" sz="2800" dirty="0"/>
            </a:br>
            <a:r>
              <a:rPr lang="en-US" sz="2800" dirty="0" smtClean="0"/>
              <a:t>ANALYSES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When only events occurring in the </a:t>
            </a:r>
            <a:r>
              <a:rPr lang="en-US" dirty="0" smtClean="0"/>
              <a:t>first 48 </a:t>
            </a:r>
            <a:r>
              <a:rPr lang="en-US" dirty="0"/>
              <a:t>h were considered, there was an even </a:t>
            </a:r>
            <a:r>
              <a:rPr lang="en-US" dirty="0" smtClean="0"/>
              <a:t>stronger association </a:t>
            </a:r>
            <a:r>
              <a:rPr lang="en-US" dirty="0"/>
              <a:t>of morphine use with higher rates </a:t>
            </a:r>
            <a:r>
              <a:rPr lang="en-US" dirty="0" smtClean="0"/>
              <a:t>of death </a:t>
            </a:r>
            <a:r>
              <a:rPr lang="en-US" dirty="0"/>
              <a:t>or MI in patients pre-treated with </a:t>
            </a:r>
            <a:r>
              <a:rPr lang="en-US" dirty="0" err="1" smtClean="0"/>
              <a:t>clopidogrel</a:t>
            </a:r>
            <a:r>
              <a:rPr lang="en-US" dirty="0"/>
              <a:t> </a:t>
            </a:r>
            <a:r>
              <a:rPr lang="en-US" dirty="0" smtClean="0"/>
              <a:t>(adjusted </a:t>
            </a:r>
            <a:r>
              <a:rPr lang="en-US" dirty="0"/>
              <a:t>hazard ratio: 1.54; 95% CI: 1.07 to </a:t>
            </a:r>
            <a:r>
              <a:rPr lang="en-US" dirty="0" smtClean="0"/>
              <a:t>2.23; p = </a:t>
            </a:r>
            <a:r>
              <a:rPr lang="en-US" dirty="0"/>
              <a:t>0.021).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Conversely</a:t>
            </a:r>
            <a:r>
              <a:rPr lang="en-US" dirty="0"/>
              <a:t>, after excluding events in </a:t>
            </a:r>
            <a:r>
              <a:rPr lang="en-US" dirty="0" smtClean="0"/>
              <a:t>the first </a:t>
            </a:r>
            <a:r>
              <a:rPr lang="en-US" dirty="0"/>
              <a:t>48 h, there was no longer a difference in </a:t>
            </a:r>
            <a:r>
              <a:rPr lang="en-US" dirty="0" smtClean="0"/>
              <a:t>rates of </a:t>
            </a:r>
            <a:r>
              <a:rPr lang="en-US" dirty="0"/>
              <a:t>death or MI between both morphine </a:t>
            </a:r>
            <a:r>
              <a:rPr lang="en-US" dirty="0" smtClean="0"/>
              <a:t>groups among </a:t>
            </a:r>
            <a:r>
              <a:rPr lang="en-US" dirty="0"/>
              <a:t>patients taking concomitant </a:t>
            </a:r>
            <a:r>
              <a:rPr lang="en-US" dirty="0" err="1" smtClean="0"/>
              <a:t>clopidogrel</a:t>
            </a:r>
            <a:r>
              <a:rPr lang="en-US" dirty="0"/>
              <a:t> </a:t>
            </a:r>
            <a:r>
              <a:rPr lang="en-US" dirty="0" smtClean="0"/>
              <a:t>(adjusted </a:t>
            </a:r>
            <a:r>
              <a:rPr lang="en-US" dirty="0"/>
              <a:t>hazard ratio: 1.00; 95% CI: 0.67 to </a:t>
            </a:r>
            <a:r>
              <a:rPr lang="en-US" dirty="0" smtClean="0"/>
              <a:t>1.49; p = </a:t>
            </a:r>
            <a:r>
              <a:rPr lang="en-US" dirty="0"/>
              <a:t>0.99).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Among </a:t>
            </a:r>
            <a:r>
              <a:rPr lang="en-US" dirty="0"/>
              <a:t>patients not taking </a:t>
            </a:r>
            <a:r>
              <a:rPr lang="en-US" dirty="0" smtClean="0"/>
              <a:t>concomitant </a:t>
            </a:r>
            <a:r>
              <a:rPr lang="en-US" dirty="0" err="1" smtClean="0"/>
              <a:t>clopidogrel</a:t>
            </a:r>
            <a:r>
              <a:rPr lang="en-US" dirty="0"/>
              <a:t>, there was no association with </a:t>
            </a:r>
            <a:r>
              <a:rPr lang="en-US" dirty="0" smtClean="0"/>
              <a:t>higher event </a:t>
            </a:r>
            <a:r>
              <a:rPr lang="en-US" dirty="0"/>
              <a:t>rates either at 48 h or after this time point.</a:t>
            </a:r>
          </a:p>
        </p:txBody>
      </p:sp>
    </p:spTree>
    <p:extLst>
      <p:ext uri="{BB962C8B-B14F-4D97-AF65-F5344CB8AC3E}">
        <p14:creationId xmlns:p14="http://schemas.microsoft.com/office/powerpoint/2010/main" val="146622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7848600" cy="419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799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180971"/>
            <a:ext cx="7620000" cy="3639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678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00200"/>
            <a:ext cx="6248400" cy="4338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28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M</a:t>
            </a:r>
            <a:r>
              <a:rPr lang="en-US" dirty="0" smtClean="0"/>
              <a:t>orphine </a:t>
            </a:r>
            <a:r>
              <a:rPr lang="en-US" dirty="0"/>
              <a:t>used concomitantly with </a:t>
            </a:r>
            <a:r>
              <a:rPr lang="en-US" dirty="0" err="1"/>
              <a:t>clopidogrel</a:t>
            </a:r>
            <a:r>
              <a:rPr lang="en-US" dirty="0"/>
              <a:t> </a:t>
            </a:r>
            <a:r>
              <a:rPr lang="en-US" dirty="0" smtClean="0"/>
              <a:t>pretreatment associated </a:t>
            </a:r>
            <a:r>
              <a:rPr lang="en-US" dirty="0"/>
              <a:t>with higher </a:t>
            </a:r>
            <a:r>
              <a:rPr lang="en-US" dirty="0" smtClean="0"/>
              <a:t>short-term risk </a:t>
            </a:r>
            <a:r>
              <a:rPr lang="en-US" dirty="0"/>
              <a:t>of acute ischemic events among patients </a:t>
            </a:r>
            <a:r>
              <a:rPr lang="en-US" dirty="0" smtClean="0"/>
              <a:t>with invasively </a:t>
            </a:r>
            <a:r>
              <a:rPr lang="en-US" dirty="0"/>
              <a:t>managed </a:t>
            </a:r>
            <a:r>
              <a:rPr lang="en-US" dirty="0" smtClean="0"/>
              <a:t>NSTEACS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Based </a:t>
            </a:r>
            <a:r>
              <a:rPr lang="en-US" dirty="0"/>
              <a:t>on </a:t>
            </a:r>
            <a:r>
              <a:rPr lang="en-US" dirty="0" smtClean="0"/>
              <a:t>these </a:t>
            </a:r>
            <a:r>
              <a:rPr lang="en-US" dirty="0"/>
              <a:t>results, </a:t>
            </a:r>
            <a:r>
              <a:rPr lang="en-US" dirty="0" smtClean="0"/>
              <a:t>higher </a:t>
            </a:r>
            <a:r>
              <a:rPr lang="en-US" dirty="0"/>
              <a:t>risk of ischemic </a:t>
            </a:r>
            <a:r>
              <a:rPr lang="en-US" dirty="0" smtClean="0"/>
              <a:t>events with </a:t>
            </a:r>
            <a:r>
              <a:rPr lang="en-US" dirty="0"/>
              <a:t>morphine restricted to patients treated </a:t>
            </a:r>
            <a:r>
              <a:rPr lang="en-US" dirty="0" smtClean="0"/>
              <a:t>with concomitant </a:t>
            </a:r>
            <a:r>
              <a:rPr lang="en-US" dirty="0" err="1"/>
              <a:t>clopidogrel</a:t>
            </a:r>
            <a:r>
              <a:rPr lang="en-US" dirty="0"/>
              <a:t> is most likely explained </a:t>
            </a:r>
            <a:r>
              <a:rPr lang="en-US" dirty="0" smtClean="0"/>
              <a:t>by a </a:t>
            </a:r>
            <a:r>
              <a:rPr lang="en-US" dirty="0"/>
              <a:t>clinical interaction between these </a:t>
            </a:r>
            <a:r>
              <a:rPr lang="en-US" dirty="0" smtClean="0"/>
              <a:t>drugs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44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COMPARISON WITH OTHER PRIOR </a:t>
            </a:r>
            <a:r>
              <a:rPr lang="en-US" sz="3200" dirty="0" smtClean="0"/>
              <a:t>STUDIES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CRUSADE </a:t>
            </a:r>
            <a:r>
              <a:rPr lang="en-US" dirty="0" smtClean="0"/>
              <a:t>registry –showed morphine </a:t>
            </a:r>
            <a:r>
              <a:rPr lang="en-US" dirty="0"/>
              <a:t>use in the first 24 h of </a:t>
            </a:r>
            <a:r>
              <a:rPr lang="en-US" dirty="0" smtClean="0"/>
              <a:t>hospitalization was </a:t>
            </a:r>
            <a:r>
              <a:rPr lang="en-US" dirty="0"/>
              <a:t>associated with higher in-hospital </a:t>
            </a:r>
            <a:r>
              <a:rPr lang="en-US" dirty="0" smtClean="0"/>
              <a:t>mortality and </a:t>
            </a:r>
            <a:r>
              <a:rPr lang="en-US" dirty="0"/>
              <a:t>MI in patients presenting with </a:t>
            </a:r>
            <a:r>
              <a:rPr lang="en-US" dirty="0" smtClean="0"/>
              <a:t>NSTEACS.</a:t>
            </a:r>
          </a:p>
          <a:p>
            <a:pPr>
              <a:lnSpc>
                <a:spcPct val="150000"/>
              </a:lnSpc>
            </a:pPr>
            <a:r>
              <a:rPr lang="en-US" dirty="0"/>
              <a:t>I</a:t>
            </a:r>
            <a:r>
              <a:rPr lang="en-US" dirty="0" smtClean="0"/>
              <a:t>nverse </a:t>
            </a:r>
            <a:r>
              <a:rPr lang="en-US" dirty="0"/>
              <a:t>causality bias may </a:t>
            </a:r>
            <a:r>
              <a:rPr lang="en-US" dirty="0" smtClean="0"/>
              <a:t>have been </a:t>
            </a:r>
            <a:r>
              <a:rPr lang="en-US" dirty="0"/>
              <a:t>present, because morphine use was </a:t>
            </a:r>
            <a:r>
              <a:rPr lang="en-US" dirty="0" smtClean="0"/>
              <a:t>considered within </a:t>
            </a:r>
            <a:r>
              <a:rPr lang="en-US" dirty="0"/>
              <a:t>the first 24 h of admission, and events </a:t>
            </a:r>
            <a:r>
              <a:rPr lang="en-US" dirty="0" smtClean="0"/>
              <a:t>of interest </a:t>
            </a:r>
            <a:r>
              <a:rPr lang="en-US" dirty="0"/>
              <a:t>were in-hospital complications (before </a:t>
            </a:r>
            <a:r>
              <a:rPr lang="en-US" dirty="0" smtClean="0"/>
              <a:t>or after </a:t>
            </a:r>
            <a:r>
              <a:rPr lang="en-US" dirty="0"/>
              <a:t>the first 24 h).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This study took </a:t>
            </a:r>
            <a:r>
              <a:rPr lang="en-US" dirty="0"/>
              <a:t>into </a:t>
            </a:r>
            <a:r>
              <a:rPr lang="en-US" dirty="0" smtClean="0"/>
              <a:t>account only </a:t>
            </a:r>
            <a:r>
              <a:rPr lang="en-US" dirty="0"/>
              <a:t>morphine use before randomization </a:t>
            </a:r>
            <a:r>
              <a:rPr lang="en-US" dirty="0" smtClean="0"/>
              <a:t>so that </a:t>
            </a:r>
            <a:r>
              <a:rPr lang="en-US" dirty="0"/>
              <a:t>the endpoints of interest were ascertained </a:t>
            </a:r>
            <a:r>
              <a:rPr lang="en-US" dirty="0" smtClean="0"/>
              <a:t>after that </a:t>
            </a:r>
            <a:r>
              <a:rPr lang="en-US" dirty="0"/>
              <a:t>time </a:t>
            </a:r>
            <a:r>
              <a:rPr lang="en-US" dirty="0" smtClean="0"/>
              <a:t>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43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The analgesic action has spinal and </a:t>
            </a:r>
            <a:r>
              <a:rPr lang="en-US" dirty="0" err="1" smtClean="0"/>
              <a:t>supraspinal</a:t>
            </a:r>
            <a:r>
              <a:rPr lang="en-US" dirty="0" smtClean="0"/>
              <a:t> components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Release of glutamate from primary pain afferents in spinal cord and its postsynaptic action on dorsal horn neurons is inhibited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Action at </a:t>
            </a:r>
            <a:r>
              <a:rPr lang="en-US" dirty="0" err="1" smtClean="0"/>
              <a:t>supraspinal</a:t>
            </a:r>
            <a:r>
              <a:rPr lang="en-US" dirty="0" smtClean="0"/>
              <a:t> sites in medulla, periaqueductal gray matter, limbic and cortical areas alters processing and interpretation of pain impulses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616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In the FAST-MI registry, no </a:t>
            </a:r>
            <a:r>
              <a:rPr lang="en-US" dirty="0" smtClean="0"/>
              <a:t>association between </a:t>
            </a:r>
            <a:r>
              <a:rPr lang="en-US" dirty="0"/>
              <a:t>pre-hospital morphine and death or MI in </a:t>
            </a:r>
            <a:r>
              <a:rPr lang="en-US" dirty="0" smtClean="0"/>
              <a:t>a cohort </a:t>
            </a:r>
            <a:r>
              <a:rPr lang="en-US" dirty="0"/>
              <a:t>of patients with STEMI was </a:t>
            </a:r>
            <a:r>
              <a:rPr lang="en-US" dirty="0" smtClean="0"/>
              <a:t>observed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/>
              <a:t>M</a:t>
            </a:r>
            <a:r>
              <a:rPr lang="en-US" dirty="0" smtClean="0"/>
              <a:t>orphine-treated </a:t>
            </a:r>
            <a:r>
              <a:rPr lang="en-US" dirty="0"/>
              <a:t>patients received </a:t>
            </a:r>
            <a:r>
              <a:rPr lang="en-US" dirty="0" smtClean="0"/>
              <a:t>better pre-hospital </a:t>
            </a:r>
            <a:r>
              <a:rPr lang="en-US" dirty="0"/>
              <a:t>care, with greater use of </a:t>
            </a:r>
            <a:r>
              <a:rPr lang="en-US" dirty="0" smtClean="0"/>
              <a:t>reperfusion therapy</a:t>
            </a:r>
            <a:r>
              <a:rPr lang="en-US" dirty="0"/>
              <a:t>, shorter door-to-balloon times, and more </a:t>
            </a:r>
            <a:r>
              <a:rPr lang="en-US" dirty="0" smtClean="0"/>
              <a:t>use of </a:t>
            </a:r>
            <a:r>
              <a:rPr lang="en-US" dirty="0"/>
              <a:t>evidence-based medications than patients </a:t>
            </a:r>
            <a:r>
              <a:rPr lang="en-US" dirty="0" smtClean="0"/>
              <a:t>not treated </a:t>
            </a:r>
            <a:r>
              <a:rPr lang="en-US" dirty="0"/>
              <a:t>with pre-hospital </a:t>
            </a:r>
            <a:r>
              <a:rPr lang="en-US" dirty="0" smtClean="0"/>
              <a:t>morphine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9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 analysis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43182"/>
            <a:ext cx="7620000" cy="4314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49452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21512"/>
            <a:ext cx="7620000" cy="195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73368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981200"/>
            <a:ext cx="6553200" cy="3686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329005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400"/>
            <a:ext cx="7010400" cy="3976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980448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IMPLICATIONS FOR FUTURE </a:t>
            </a:r>
            <a:r>
              <a:rPr lang="en-US" sz="3200" dirty="0" smtClean="0"/>
              <a:t>GUIDELINES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Society guidelines </a:t>
            </a:r>
            <a:r>
              <a:rPr lang="en-US" dirty="0"/>
              <a:t>continue to endorse morphine or </a:t>
            </a:r>
            <a:r>
              <a:rPr lang="en-US" dirty="0" smtClean="0"/>
              <a:t>other intravenous </a:t>
            </a:r>
            <a:r>
              <a:rPr lang="en-US" dirty="0"/>
              <a:t>opioids for pain management </a:t>
            </a:r>
            <a:r>
              <a:rPr lang="en-US" dirty="0" smtClean="0"/>
              <a:t>in NSTEACS, </a:t>
            </a:r>
            <a:r>
              <a:rPr lang="en-US" dirty="0"/>
              <a:t>although some have downgraded </a:t>
            </a:r>
            <a:r>
              <a:rPr lang="en-US" dirty="0" smtClean="0"/>
              <a:t>the recommendation </a:t>
            </a:r>
            <a:r>
              <a:rPr lang="en-US" dirty="0"/>
              <a:t>after the first reports of </a:t>
            </a:r>
            <a:r>
              <a:rPr lang="en-US" dirty="0" smtClean="0"/>
              <a:t>possible harmful </a:t>
            </a:r>
            <a:r>
              <a:rPr lang="en-US" dirty="0"/>
              <a:t>morphine </a:t>
            </a:r>
            <a:r>
              <a:rPr lang="en-US" dirty="0" smtClean="0"/>
              <a:t>effects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 </a:t>
            </a:r>
            <a:r>
              <a:rPr lang="en-US" dirty="0"/>
              <a:t>2018, the </a:t>
            </a:r>
            <a:r>
              <a:rPr lang="en-US" dirty="0" smtClean="0"/>
              <a:t>FDA updated </a:t>
            </a:r>
            <a:r>
              <a:rPr lang="en-US" dirty="0"/>
              <a:t>all currently used oral ADP receptor </a:t>
            </a:r>
            <a:r>
              <a:rPr lang="en-US" dirty="0" smtClean="0"/>
              <a:t>blocker labels </a:t>
            </a:r>
            <a:r>
              <a:rPr lang="en-US" dirty="0"/>
              <a:t>regarding this issue, and the European </a:t>
            </a:r>
            <a:r>
              <a:rPr lang="en-US" dirty="0" smtClean="0"/>
              <a:t>Medicines Agency </a:t>
            </a:r>
            <a:r>
              <a:rPr lang="en-US" dirty="0"/>
              <a:t>made similar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61474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IMPLICATIONS FOR FUTURE </a:t>
            </a:r>
            <a:r>
              <a:rPr lang="en-US" sz="3200" dirty="0" smtClean="0"/>
              <a:t>RESEARCH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Given </a:t>
            </a:r>
            <a:r>
              <a:rPr lang="en-US" dirty="0" smtClean="0"/>
              <a:t>the paucity </a:t>
            </a:r>
            <a:r>
              <a:rPr lang="en-US" dirty="0"/>
              <a:t>of effective non-narcotic options for </a:t>
            </a:r>
            <a:r>
              <a:rPr lang="en-US" dirty="0" smtClean="0"/>
              <a:t>pain management </a:t>
            </a:r>
            <a:r>
              <a:rPr lang="en-US" dirty="0"/>
              <a:t>in NSTEACS, </a:t>
            </a:r>
            <a:r>
              <a:rPr lang="en-US" dirty="0" smtClean="0"/>
              <a:t>these </a:t>
            </a:r>
            <a:r>
              <a:rPr lang="en-US" dirty="0"/>
              <a:t>results are intended </a:t>
            </a:r>
            <a:r>
              <a:rPr lang="en-US" dirty="0" smtClean="0"/>
              <a:t>to encourage </a:t>
            </a:r>
            <a:r>
              <a:rPr lang="en-US" dirty="0"/>
              <a:t>new investigation on alternative treatments.</a:t>
            </a:r>
          </a:p>
          <a:p>
            <a:pPr>
              <a:lnSpc>
                <a:spcPct val="150000"/>
              </a:lnSpc>
            </a:pPr>
            <a:r>
              <a:rPr lang="en-US" dirty="0"/>
              <a:t>Replacing morphine with other opioids </a:t>
            </a:r>
            <a:r>
              <a:rPr lang="en-US" dirty="0" smtClean="0"/>
              <a:t>may be </a:t>
            </a:r>
            <a:r>
              <a:rPr lang="en-US" dirty="0"/>
              <a:t>a reasonable </a:t>
            </a:r>
            <a:r>
              <a:rPr lang="en-US" dirty="0" smtClean="0"/>
              <a:t>approach</a:t>
            </a:r>
          </a:p>
        </p:txBody>
      </p:sp>
    </p:spTree>
    <p:extLst>
      <p:ext uri="{BB962C8B-B14F-4D97-AF65-F5344CB8AC3E}">
        <p14:creationId xmlns:p14="http://schemas.microsoft.com/office/powerpoint/2010/main" val="366475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PACIFY (Platelet Aggregation With </a:t>
            </a:r>
            <a:r>
              <a:rPr lang="en-US" dirty="0" err="1"/>
              <a:t>Ticagrelor</a:t>
            </a:r>
            <a:r>
              <a:rPr lang="en-US" dirty="0"/>
              <a:t> Inhibition and Fentanyl) trial showed that fentanyl blunted </a:t>
            </a:r>
            <a:r>
              <a:rPr lang="en-US" dirty="0" err="1"/>
              <a:t>ticagrelor</a:t>
            </a:r>
            <a:r>
              <a:rPr lang="en-US" dirty="0"/>
              <a:t> effect and led to more myocardial damage (assessed by high-sensitivity troponin) during elective PCI, thus raising concerns that this interaction could be a class effect from all opioids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68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This study </a:t>
            </a:r>
            <a:r>
              <a:rPr lang="en-US" dirty="0"/>
              <a:t>found no such association </a:t>
            </a:r>
            <a:r>
              <a:rPr lang="en-US" dirty="0" smtClean="0"/>
              <a:t>in the </a:t>
            </a:r>
            <a:r>
              <a:rPr lang="en-US" dirty="0"/>
              <a:t>cohort of patients not pre-treated with </a:t>
            </a:r>
            <a:r>
              <a:rPr lang="en-US" dirty="0" smtClean="0"/>
              <a:t>concomitant </a:t>
            </a:r>
            <a:r>
              <a:rPr lang="en-US" dirty="0" err="1" smtClean="0"/>
              <a:t>clopidogrel</a:t>
            </a:r>
            <a:r>
              <a:rPr lang="en-US" dirty="0"/>
              <a:t>, which makes the hypothesis </a:t>
            </a:r>
            <a:r>
              <a:rPr lang="en-US" dirty="0" smtClean="0"/>
              <a:t>being tested</a:t>
            </a:r>
            <a:r>
              <a:rPr lang="en-US" dirty="0"/>
              <a:t>, that is, that the pharmacokinetic </a:t>
            </a:r>
            <a:r>
              <a:rPr lang="en-US" dirty="0" smtClean="0"/>
              <a:t>interaction between </a:t>
            </a:r>
            <a:r>
              <a:rPr lang="en-US" dirty="0"/>
              <a:t>morphine and </a:t>
            </a:r>
            <a:r>
              <a:rPr lang="en-US" dirty="0" err="1"/>
              <a:t>clopidogrel</a:t>
            </a:r>
            <a:r>
              <a:rPr lang="en-US" dirty="0"/>
              <a:t> may have </a:t>
            </a:r>
            <a:r>
              <a:rPr lang="en-US" dirty="0" smtClean="0"/>
              <a:t>clinical impact</a:t>
            </a:r>
            <a:r>
              <a:rPr lang="en-US" dirty="0"/>
              <a:t>, more plausible.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Moreover</a:t>
            </a:r>
            <a:r>
              <a:rPr lang="en-US" dirty="0"/>
              <a:t>, both the </a:t>
            </a:r>
            <a:r>
              <a:rPr lang="en-US" dirty="0" smtClean="0"/>
              <a:t>absence of </a:t>
            </a:r>
            <a:r>
              <a:rPr lang="en-US" dirty="0"/>
              <a:t>any association between morphine and </a:t>
            </a:r>
            <a:r>
              <a:rPr lang="en-US" dirty="0" smtClean="0"/>
              <a:t>ischemic events </a:t>
            </a:r>
            <a:r>
              <a:rPr lang="en-US" dirty="0"/>
              <a:t>occurring after the first 48 h (</a:t>
            </a:r>
            <a:r>
              <a:rPr lang="en-US" dirty="0" smtClean="0"/>
              <a:t>landmark analysis</a:t>
            </a:r>
            <a:r>
              <a:rPr lang="en-US" dirty="0"/>
              <a:t>) and the absence of any association </a:t>
            </a:r>
            <a:r>
              <a:rPr lang="en-US" dirty="0" smtClean="0"/>
              <a:t>between morphine </a:t>
            </a:r>
            <a:r>
              <a:rPr lang="en-US" dirty="0"/>
              <a:t>use and </a:t>
            </a:r>
            <a:r>
              <a:rPr lang="en-US" dirty="0" err="1"/>
              <a:t>noncardiovascular</a:t>
            </a:r>
            <a:r>
              <a:rPr lang="en-US" dirty="0"/>
              <a:t> events (</a:t>
            </a:r>
            <a:r>
              <a:rPr lang="en-US" dirty="0" smtClean="0"/>
              <a:t>falsification endpoints</a:t>
            </a:r>
            <a:r>
              <a:rPr lang="en-US" dirty="0"/>
              <a:t>) also support the hypothesis </a:t>
            </a:r>
            <a:r>
              <a:rPr lang="en-US" dirty="0" smtClean="0"/>
              <a:t>being tested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81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1. As </a:t>
            </a:r>
            <a:r>
              <a:rPr lang="en-US" dirty="0"/>
              <a:t>with any observational report, </a:t>
            </a:r>
            <a:r>
              <a:rPr lang="en-US" dirty="0" smtClean="0"/>
              <a:t>study cannot establish </a:t>
            </a:r>
            <a:r>
              <a:rPr lang="en-US" dirty="0"/>
              <a:t>a definitive causal relationship because </a:t>
            </a:r>
            <a:r>
              <a:rPr lang="en-US" dirty="0" smtClean="0"/>
              <a:t>the results </a:t>
            </a:r>
            <a:r>
              <a:rPr lang="en-US" dirty="0"/>
              <a:t>may be related to unmeasured confounders.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If </a:t>
            </a:r>
            <a:r>
              <a:rPr lang="en-US" dirty="0"/>
              <a:t>higher risk with morphine was due </a:t>
            </a:r>
            <a:r>
              <a:rPr lang="en-US" dirty="0" smtClean="0"/>
              <a:t>only to </a:t>
            </a:r>
            <a:r>
              <a:rPr lang="en-US" dirty="0"/>
              <a:t>confounding by indication (i.e., sicker </a:t>
            </a:r>
            <a:r>
              <a:rPr lang="en-US" dirty="0" smtClean="0"/>
              <a:t>patients were </a:t>
            </a:r>
            <a:r>
              <a:rPr lang="en-US" dirty="0"/>
              <a:t>more likely to receive morphine), </a:t>
            </a:r>
            <a:r>
              <a:rPr lang="en-US" dirty="0" smtClean="0"/>
              <a:t>study would expect </a:t>
            </a:r>
            <a:r>
              <a:rPr lang="en-US" dirty="0"/>
              <a:t>to see an increase in other </a:t>
            </a:r>
            <a:r>
              <a:rPr lang="en-US" dirty="0" err="1" smtClean="0"/>
              <a:t>noncardiovascular</a:t>
            </a:r>
            <a:r>
              <a:rPr lang="en-US" dirty="0"/>
              <a:t> </a:t>
            </a:r>
            <a:r>
              <a:rPr lang="en-US" dirty="0" smtClean="0"/>
              <a:t>adverse </a:t>
            </a:r>
            <a:r>
              <a:rPr lang="en-US" dirty="0"/>
              <a:t>events unrelated to the proposed </a:t>
            </a:r>
            <a:r>
              <a:rPr lang="en-US" dirty="0" smtClean="0"/>
              <a:t>hypothesis of </a:t>
            </a:r>
            <a:r>
              <a:rPr lang="en-US" dirty="0"/>
              <a:t>drug interaction.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134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CVS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Causes vasodilatation due to:</a:t>
            </a:r>
          </a:p>
          <a:p>
            <a:pPr marL="5715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Histamine release</a:t>
            </a:r>
          </a:p>
          <a:p>
            <a:pPr marL="5715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Depression of vasomotor </a:t>
            </a:r>
            <a:r>
              <a:rPr lang="en-US" dirty="0" err="1" smtClean="0"/>
              <a:t>centre</a:t>
            </a:r>
            <a:endParaRPr lang="en-US" dirty="0" smtClean="0"/>
          </a:p>
          <a:p>
            <a:pPr marL="5715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Direct action decreasing tone of blood vessels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02274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</a:pPr>
            <a:r>
              <a:rPr lang="en-US" dirty="0" smtClean="0"/>
              <a:t>2. Another </a:t>
            </a:r>
            <a:r>
              <a:rPr lang="en-US" dirty="0"/>
              <a:t>limitation is that the exact time </a:t>
            </a:r>
            <a:r>
              <a:rPr lang="en-US" dirty="0" smtClean="0"/>
              <a:t>of morphine </a:t>
            </a:r>
            <a:r>
              <a:rPr lang="en-US" dirty="0"/>
              <a:t>administration was not recorded. </a:t>
            </a:r>
            <a:endParaRPr lang="en-US" dirty="0" smtClean="0"/>
          </a:p>
          <a:p>
            <a:pPr>
              <a:lnSpc>
                <a:spcPct val="160000"/>
              </a:lnSpc>
            </a:pPr>
            <a:r>
              <a:rPr lang="en-US" dirty="0"/>
              <a:t>B</a:t>
            </a:r>
            <a:r>
              <a:rPr lang="en-US" dirty="0" smtClean="0"/>
              <a:t>ecause </a:t>
            </a:r>
            <a:r>
              <a:rPr lang="en-US" dirty="0"/>
              <a:t>the inclusion criteria from the EARLY </a:t>
            </a:r>
            <a:r>
              <a:rPr lang="en-US" dirty="0" smtClean="0"/>
              <a:t>ACS trial </a:t>
            </a:r>
            <a:r>
              <a:rPr lang="en-US" dirty="0"/>
              <a:t>required eligible individuals to be </a:t>
            </a:r>
            <a:r>
              <a:rPr lang="en-US" dirty="0" smtClean="0"/>
              <a:t>enrolled within </a:t>
            </a:r>
            <a:r>
              <a:rPr lang="en-US" dirty="0"/>
              <a:t>the first 12 h of hospital presentation </a:t>
            </a:r>
            <a:r>
              <a:rPr lang="en-US" dirty="0" smtClean="0"/>
              <a:t>and within </a:t>
            </a:r>
            <a:r>
              <a:rPr lang="en-US" dirty="0"/>
              <a:t>24 h of symptoms onset, it is likely that </a:t>
            </a:r>
            <a:r>
              <a:rPr lang="en-US" dirty="0" err="1" smtClean="0"/>
              <a:t>clopidogrel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morphine before randomization </a:t>
            </a:r>
            <a:r>
              <a:rPr lang="en-US" dirty="0" smtClean="0"/>
              <a:t>were taken </a:t>
            </a:r>
            <a:r>
              <a:rPr lang="en-US" dirty="0"/>
              <a:t>within a few hours of each other. </a:t>
            </a:r>
            <a:endParaRPr lang="en-US" dirty="0" smtClean="0"/>
          </a:p>
          <a:p>
            <a:pPr>
              <a:lnSpc>
                <a:spcPct val="160000"/>
              </a:lnSpc>
            </a:pPr>
            <a:r>
              <a:rPr lang="en-US" dirty="0" smtClean="0"/>
              <a:t>The administration of </a:t>
            </a:r>
            <a:r>
              <a:rPr lang="en-US" dirty="0"/>
              <a:t>morphine after </a:t>
            </a:r>
            <a:r>
              <a:rPr lang="en-US" dirty="0" err="1"/>
              <a:t>clopidogrel</a:t>
            </a:r>
            <a:r>
              <a:rPr lang="en-US" dirty="0"/>
              <a:t> would </a:t>
            </a:r>
            <a:r>
              <a:rPr lang="en-US" dirty="0" smtClean="0"/>
              <a:t>have biased </a:t>
            </a:r>
            <a:r>
              <a:rPr lang="en-US" dirty="0"/>
              <a:t>toward the null, and </a:t>
            </a:r>
            <a:r>
              <a:rPr lang="en-US" dirty="0" smtClean="0"/>
              <a:t>these findings </a:t>
            </a:r>
            <a:r>
              <a:rPr lang="en-US" dirty="0"/>
              <a:t>may </a:t>
            </a:r>
            <a:r>
              <a:rPr lang="en-US" dirty="0" smtClean="0"/>
              <a:t>indeed be </a:t>
            </a:r>
            <a:r>
              <a:rPr lang="en-US" dirty="0"/>
              <a:t>an underestimate of the true association.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691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3. Did not record the use of other opioids, such as fentanyl, but this would also bias the results toward the null. </a:t>
            </a:r>
          </a:p>
          <a:p>
            <a:pPr>
              <a:lnSpc>
                <a:spcPct val="150000"/>
              </a:lnSpc>
            </a:pPr>
            <a:r>
              <a:rPr lang="en-US" dirty="0"/>
              <a:t>4. </a:t>
            </a:r>
            <a:r>
              <a:rPr lang="en-US" dirty="0" smtClean="0"/>
              <a:t>Cannot </a:t>
            </a:r>
            <a:r>
              <a:rPr lang="en-US" dirty="0"/>
              <a:t>extrapolate </a:t>
            </a:r>
            <a:r>
              <a:rPr lang="en-US" dirty="0" smtClean="0"/>
              <a:t>these </a:t>
            </a:r>
            <a:r>
              <a:rPr lang="en-US" dirty="0"/>
              <a:t>findings to other oral ADP receptor </a:t>
            </a:r>
            <a:r>
              <a:rPr lang="en-US" dirty="0" smtClean="0"/>
              <a:t>blockers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95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It might be possible that, due to their faster onset of action and higher levels of platelet inhibition, these findings may not apply to </a:t>
            </a:r>
            <a:r>
              <a:rPr lang="en-US" dirty="0" err="1"/>
              <a:t>prasugrel</a:t>
            </a:r>
            <a:r>
              <a:rPr lang="en-US" dirty="0"/>
              <a:t> and </a:t>
            </a:r>
            <a:r>
              <a:rPr lang="en-US" dirty="0" err="1" smtClean="0"/>
              <a:t>ticagrelor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/>
              <a:t>D</a:t>
            </a:r>
            <a:r>
              <a:rPr lang="en-US" dirty="0" smtClean="0"/>
              <a:t>ata </a:t>
            </a:r>
            <a:r>
              <a:rPr lang="en-US" dirty="0"/>
              <a:t>from mechanistic studies have shown the </a:t>
            </a:r>
            <a:r>
              <a:rPr lang="en-US" dirty="0" smtClean="0"/>
              <a:t>same interaction </a:t>
            </a:r>
            <a:r>
              <a:rPr lang="en-US" dirty="0"/>
              <a:t>with </a:t>
            </a:r>
            <a:r>
              <a:rPr lang="en-US" dirty="0" err="1"/>
              <a:t>prasugrel</a:t>
            </a:r>
            <a:r>
              <a:rPr lang="en-US" dirty="0"/>
              <a:t> and </a:t>
            </a:r>
            <a:r>
              <a:rPr lang="en-US" dirty="0" err="1"/>
              <a:t>ticagrelor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Therefore</a:t>
            </a:r>
            <a:r>
              <a:rPr lang="en-US" dirty="0"/>
              <a:t>, those interactions seem to be a class </a:t>
            </a:r>
            <a:r>
              <a:rPr lang="en-US" dirty="0" smtClean="0"/>
              <a:t>effect for </a:t>
            </a:r>
            <a:r>
              <a:rPr lang="en-US" dirty="0"/>
              <a:t>oral ADP blockers and are not only drug </a:t>
            </a:r>
            <a:r>
              <a:rPr lang="en-US" dirty="0" smtClean="0"/>
              <a:t>specific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5. </a:t>
            </a:r>
            <a:r>
              <a:rPr lang="en-US" dirty="0"/>
              <a:t>L</a:t>
            </a:r>
            <a:r>
              <a:rPr lang="en-US" dirty="0" smtClean="0"/>
              <a:t>ow </a:t>
            </a:r>
            <a:r>
              <a:rPr lang="en-US" dirty="0"/>
              <a:t>number of deaths </a:t>
            </a:r>
            <a:r>
              <a:rPr lang="en-US" dirty="0" smtClean="0"/>
              <a:t>precludes any </a:t>
            </a:r>
            <a:r>
              <a:rPr lang="en-US" dirty="0"/>
              <a:t>conclusion regarding the relationship of </a:t>
            </a:r>
            <a:r>
              <a:rPr lang="en-US" dirty="0" smtClean="0"/>
              <a:t>the interactions </a:t>
            </a:r>
            <a:r>
              <a:rPr lang="en-US" dirty="0"/>
              <a:t>described here with all-cause mortality.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77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Among patients presenting with a high-risk, </a:t>
            </a:r>
            <a:r>
              <a:rPr lang="en-US" dirty="0" smtClean="0"/>
              <a:t>invasively managed </a:t>
            </a:r>
            <a:r>
              <a:rPr lang="en-US" dirty="0"/>
              <a:t>NSTEACS, concomitant morphine </a:t>
            </a:r>
            <a:r>
              <a:rPr lang="en-US" dirty="0" smtClean="0"/>
              <a:t>use with </a:t>
            </a:r>
            <a:r>
              <a:rPr lang="en-US" dirty="0" err="1"/>
              <a:t>clopidogrel</a:t>
            </a:r>
            <a:r>
              <a:rPr lang="en-US" dirty="0"/>
              <a:t> pre-treatment was associated </a:t>
            </a:r>
            <a:r>
              <a:rPr lang="en-US" dirty="0" smtClean="0"/>
              <a:t>with higher </a:t>
            </a:r>
            <a:r>
              <a:rPr lang="en-US" dirty="0"/>
              <a:t>adjusted risk of short-term cardiac </a:t>
            </a:r>
            <a:r>
              <a:rPr lang="en-US" dirty="0" smtClean="0"/>
              <a:t>ischemic events </a:t>
            </a:r>
            <a:r>
              <a:rPr lang="en-US" dirty="0"/>
              <a:t>compared with </a:t>
            </a:r>
            <a:r>
              <a:rPr lang="en-US" dirty="0" err="1"/>
              <a:t>clopidogrel</a:t>
            </a:r>
            <a:r>
              <a:rPr lang="en-US" dirty="0"/>
              <a:t> without morphine.</a:t>
            </a:r>
          </a:p>
          <a:p>
            <a:pPr>
              <a:lnSpc>
                <a:spcPct val="150000"/>
              </a:lnSpc>
            </a:pPr>
            <a:r>
              <a:rPr lang="en-US" dirty="0"/>
              <a:t>This finding suggests </a:t>
            </a:r>
            <a:r>
              <a:rPr lang="en-US" dirty="0" smtClean="0"/>
              <a:t>drug </a:t>
            </a:r>
            <a:r>
              <a:rPr lang="en-US" dirty="0"/>
              <a:t>interaction between </a:t>
            </a:r>
            <a:r>
              <a:rPr lang="en-US" dirty="0" smtClean="0"/>
              <a:t>opioids and </a:t>
            </a:r>
            <a:r>
              <a:rPr lang="en-US" dirty="0"/>
              <a:t>oral ADP receptor blockers may impact </a:t>
            </a:r>
            <a:r>
              <a:rPr lang="en-US" dirty="0" smtClean="0"/>
              <a:t>clinical outcomes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282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Is it a chance factor or an association?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48 years old previously healthy male had accidental inhalational exposure to chemicals containing OP.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He </a:t>
            </a:r>
            <a:r>
              <a:rPr lang="en-US" dirty="0"/>
              <a:t>immediately developed coughing, drooling of saliva, vomiting, incontinence of urine followed by chest pain.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Initial </a:t>
            </a:r>
            <a:r>
              <a:rPr lang="en-US" dirty="0"/>
              <a:t>EKG in the field showed inferior STEMI.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While </a:t>
            </a:r>
            <a:r>
              <a:rPr lang="en-US" dirty="0"/>
              <a:t>getting a decontamination shower, he became obtunded and required emergent </a:t>
            </a:r>
            <a:r>
              <a:rPr lang="en-US" dirty="0" err="1"/>
              <a:t>critco-thyroidotomy</a:t>
            </a:r>
            <a:r>
              <a:rPr lang="en-US" dirty="0"/>
              <a:t> due to extensive airway edema.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He </a:t>
            </a:r>
            <a:r>
              <a:rPr lang="en-US" dirty="0"/>
              <a:t>was </a:t>
            </a:r>
            <a:r>
              <a:rPr lang="en-US" dirty="0" err="1"/>
              <a:t>bradycardic</a:t>
            </a:r>
            <a:r>
              <a:rPr lang="en-US" dirty="0"/>
              <a:t> which responded to atropine</a:t>
            </a:r>
          </a:p>
        </p:txBody>
      </p:sp>
    </p:spTree>
    <p:extLst>
      <p:ext uri="{BB962C8B-B14F-4D97-AF65-F5344CB8AC3E}">
        <p14:creationId xmlns:p14="http://schemas.microsoft.com/office/powerpoint/2010/main" val="199938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asus\Downloads\index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981200"/>
            <a:ext cx="5257800" cy="350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014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He was transferred to the </a:t>
            </a:r>
            <a:r>
              <a:rPr lang="en-US" dirty="0" err="1"/>
              <a:t>cath</a:t>
            </a:r>
            <a:r>
              <a:rPr lang="en-US" dirty="0"/>
              <a:t> lab urgently as he continued to have chest pain and ST elevation.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He </a:t>
            </a:r>
            <a:r>
              <a:rPr lang="en-US" dirty="0"/>
              <a:t>was given OP antidote </a:t>
            </a:r>
            <a:r>
              <a:rPr lang="en-US" dirty="0" err="1"/>
              <a:t>Pralidoxime</a:t>
            </a:r>
            <a:r>
              <a:rPr lang="en-US" dirty="0"/>
              <a:t> with atropine after discussion with toxicology team.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Heart </a:t>
            </a:r>
            <a:r>
              <a:rPr lang="en-US" dirty="0"/>
              <a:t>catheterization showed 100% occluded Right coronary artery.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He </a:t>
            </a:r>
            <a:r>
              <a:rPr lang="en-US" dirty="0"/>
              <a:t>underwent aspiration </a:t>
            </a:r>
            <a:r>
              <a:rPr lang="en-US" dirty="0" err="1"/>
              <a:t>thrombectomy</a:t>
            </a:r>
            <a:r>
              <a:rPr lang="en-US" dirty="0"/>
              <a:t> and drug-eluting stent placement.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926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He required vasopressor support for cardiogenic shock. </a:t>
            </a:r>
          </a:p>
          <a:p>
            <a:pPr>
              <a:lnSpc>
                <a:spcPct val="150000"/>
              </a:lnSpc>
            </a:pPr>
            <a:r>
              <a:rPr lang="en-US" dirty="0"/>
              <a:t>Airway was changed to tracheostomy and eventually </a:t>
            </a:r>
            <a:r>
              <a:rPr lang="en-US" dirty="0" err="1"/>
              <a:t>decannulated</a:t>
            </a:r>
            <a:r>
              <a:rPr lang="en-US" dirty="0"/>
              <a:t>. </a:t>
            </a:r>
          </a:p>
          <a:p>
            <a:pPr>
              <a:lnSpc>
                <a:spcPct val="150000"/>
              </a:lnSpc>
            </a:pPr>
            <a:r>
              <a:rPr lang="en-US" dirty="0"/>
              <a:t>He improved well and discharged home with dual antiplatelet therapy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14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Patients exposed to OP present with cholinergic symptoms which can masquerade the typical findings of coronary ischemia. 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Cardiac </a:t>
            </a:r>
            <a:r>
              <a:rPr lang="en-US" dirty="0"/>
              <a:t>manifestations include arrhythmias, myocardial ischemia/ infarction, and cardiac arrest.</a:t>
            </a:r>
          </a:p>
        </p:txBody>
      </p:sp>
    </p:spTree>
    <p:extLst>
      <p:ext uri="{BB962C8B-B14F-4D97-AF65-F5344CB8AC3E}">
        <p14:creationId xmlns:p14="http://schemas.microsoft.com/office/powerpoint/2010/main" val="418648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Postulated mechanisms include sympathetic over-activity at first, followed by extreme parasympathetic activity, acid-base imbalances, direct toxic effects and release of vasoactive agents, causing </a:t>
            </a:r>
            <a:r>
              <a:rPr lang="en-US" dirty="0" err="1"/>
              <a:t>thrombo</a:t>
            </a:r>
            <a:r>
              <a:rPr lang="en-US" dirty="0"/>
              <a:t>-embolic events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Though it can be argued this STEMI could be a de novo event, it is plausible that the OP exposure triggered STEMI by above mentioned mechanisms. </a:t>
            </a:r>
          </a:p>
        </p:txBody>
      </p:sp>
    </p:spTree>
    <p:extLst>
      <p:ext uri="{BB962C8B-B14F-4D97-AF65-F5344CB8AC3E}">
        <p14:creationId xmlns:p14="http://schemas.microsoft.com/office/powerpoint/2010/main" val="207130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Action directly on intestines and in the CNS increases tone and segmentation but decreases propulsive movements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284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Plasma t1/2 </a:t>
            </a:r>
            <a:r>
              <a:rPr lang="en-US" dirty="0" err="1" smtClean="0"/>
              <a:t>avg</a:t>
            </a:r>
            <a:r>
              <a:rPr lang="en-US" dirty="0" smtClean="0"/>
              <a:t> 2-3 </a:t>
            </a:r>
            <a:r>
              <a:rPr lang="en-US" dirty="0" err="1" smtClean="0"/>
              <a:t>hrs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Effect of parenteral dose lasts 4-6 hours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Elimination is complete in 24 </a:t>
            </a:r>
            <a:r>
              <a:rPr lang="en-US" dirty="0" err="1" smtClean="0"/>
              <a:t>hrs</a:t>
            </a:r>
            <a:r>
              <a:rPr lang="en-US" dirty="0" smtClean="0"/>
              <a:t> and noncumulative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Primarily metabolized in liver by </a:t>
            </a:r>
            <a:r>
              <a:rPr lang="en-US" dirty="0" err="1" smtClean="0"/>
              <a:t>glucuronide</a:t>
            </a:r>
            <a:r>
              <a:rPr lang="en-US" dirty="0" smtClean="0"/>
              <a:t> conjugation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76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Morphine recommended for management of acute chest pain in patients with ACS since the beginning of the 20th century </a:t>
            </a:r>
          </a:p>
          <a:p>
            <a:pPr>
              <a:lnSpc>
                <a:spcPct val="150000"/>
              </a:lnSpc>
            </a:pPr>
            <a:r>
              <a:rPr lang="en-US" dirty="0"/>
              <a:t>Currently, morphine is endorsed by all guidelines for the management of pain in patients with NSTEACS although no randomized trial has been conducted so far to assess its clinical safety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569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Mechanistic studies have shown that morphine blunts the antiplatelet effects of oral </a:t>
            </a:r>
            <a:r>
              <a:rPr lang="en-US" dirty="0" smtClean="0"/>
              <a:t>adenosine </a:t>
            </a:r>
            <a:r>
              <a:rPr lang="en-US" dirty="0" err="1" smtClean="0"/>
              <a:t>diphosphate</a:t>
            </a:r>
            <a:r>
              <a:rPr lang="en-US" dirty="0" smtClean="0"/>
              <a:t> </a:t>
            </a:r>
            <a:r>
              <a:rPr lang="en-US" dirty="0"/>
              <a:t>receptor </a:t>
            </a:r>
            <a:r>
              <a:rPr lang="en-US" dirty="0" smtClean="0"/>
              <a:t>blockers</a:t>
            </a:r>
          </a:p>
          <a:p>
            <a:pPr>
              <a:lnSpc>
                <a:spcPct val="150000"/>
              </a:lnSpc>
            </a:pPr>
            <a:r>
              <a:rPr lang="en-US" dirty="0"/>
              <a:t>C</a:t>
            </a:r>
            <a:r>
              <a:rPr lang="en-US" dirty="0" smtClean="0"/>
              <a:t>linical </a:t>
            </a:r>
            <a:r>
              <a:rPr lang="en-US" dirty="0"/>
              <a:t>relevance of this interaction is </a:t>
            </a:r>
            <a:r>
              <a:rPr lang="en-US" dirty="0" smtClean="0"/>
              <a:t>controversial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639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463</TotalTime>
  <Words>2481</Words>
  <Application>Microsoft Office PowerPoint</Application>
  <PresentationFormat>On-screen Show (4:3)</PresentationFormat>
  <Paragraphs>145</Paragraphs>
  <Slides>59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Adjacency</vt:lpstr>
      <vt:lpstr>Morphine and Cardiovascular Outcomes Among Patients With Non-ST-Segment Elevation Acute Coronary Syndromes Undergoing Coronary Angiography</vt:lpstr>
      <vt:lpstr>Morphine</vt:lpstr>
      <vt:lpstr>Actions on CNS</vt:lpstr>
      <vt:lpstr>PowerPoint Presentation</vt:lpstr>
      <vt:lpstr>CVS</vt:lpstr>
      <vt:lpstr>GIT</vt:lpstr>
      <vt:lpstr>PowerPoint Presentation</vt:lpstr>
      <vt:lpstr>PowerPoint Presentation</vt:lpstr>
      <vt:lpstr>Background </vt:lpstr>
      <vt:lpstr>PowerPoint Presentation</vt:lpstr>
      <vt:lpstr>PowerPoint Presentation</vt:lpstr>
      <vt:lpstr>Objectives </vt:lpstr>
      <vt:lpstr>Methods </vt:lpstr>
      <vt:lpstr>PowerPoint Presentation</vt:lpstr>
      <vt:lpstr>PowerPoint Presentation</vt:lpstr>
      <vt:lpstr>PowerPoint Presentation</vt:lpstr>
      <vt:lpstr>PowerPoint Presentation</vt:lpstr>
      <vt:lpstr>Recurrent ischemia requiring urgent revascularization (RI-UR)</vt:lpstr>
      <vt:lpstr>Thrombotic bailout  (TBO)</vt:lpstr>
      <vt:lpstr>TIMI Bleeding Classification</vt:lpstr>
      <vt:lpstr>PowerPoint Presentation</vt:lpstr>
      <vt:lpstr>Statistical Analysis</vt:lpstr>
      <vt:lpstr>PowerPoint Presentation</vt:lpstr>
      <vt:lpstr>PowerPoint Presentation</vt:lpstr>
      <vt:lpstr>PowerPoint Presentation</vt:lpstr>
      <vt:lpstr>Descriptive Statistics</vt:lpstr>
      <vt:lpstr>PowerPoint Presentation</vt:lpstr>
      <vt:lpstr>PowerPoint Presentation</vt:lpstr>
      <vt:lpstr>PowerPoint Presentation</vt:lpstr>
      <vt:lpstr>PowerPoint Presentation</vt:lpstr>
      <vt:lpstr>Outcomes according to Morphine use</vt:lpstr>
      <vt:lpstr>PowerPoint Presentation</vt:lpstr>
      <vt:lpstr>PowerPoint Presentation</vt:lpstr>
      <vt:lpstr>LANDMARK AND NONCARDIOVASCULAR EVENTS ANALYSES</vt:lpstr>
      <vt:lpstr>PowerPoint Presentation</vt:lpstr>
      <vt:lpstr>PowerPoint Presentation</vt:lpstr>
      <vt:lpstr>Discussion</vt:lpstr>
      <vt:lpstr>PowerPoint Presentation</vt:lpstr>
      <vt:lpstr>COMPARISON WITH OTHER PRIOR STUDIES</vt:lpstr>
      <vt:lpstr>PowerPoint Presentation</vt:lpstr>
      <vt:lpstr>Meta analysis</vt:lpstr>
      <vt:lpstr>PowerPoint Presentation</vt:lpstr>
      <vt:lpstr>PowerPoint Presentation</vt:lpstr>
      <vt:lpstr>PowerPoint Presentation</vt:lpstr>
      <vt:lpstr>IMPLICATIONS FOR FUTURE GUIDELINES</vt:lpstr>
      <vt:lpstr>IMPLICATIONS FOR FUTURE RESEARCH</vt:lpstr>
      <vt:lpstr>PowerPoint Presentation</vt:lpstr>
      <vt:lpstr>Strengths </vt:lpstr>
      <vt:lpstr>Limitations </vt:lpstr>
      <vt:lpstr>PowerPoint Presentation</vt:lpstr>
      <vt:lpstr>PowerPoint Presentation</vt:lpstr>
      <vt:lpstr>PowerPoint Presentation</vt:lpstr>
      <vt:lpstr>Conclusions </vt:lpstr>
      <vt:lpstr>Is it a chance factor or an association?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Morphine and Cardiovascular Outcomes Among Patients With Non-ST-Segment Elevation Acute Coronary Syndromes Undergoing Coronary Angiography</dc:title>
  <dc:creator>vinayak alur</dc:creator>
  <cp:lastModifiedBy>asus</cp:lastModifiedBy>
  <cp:revision>45</cp:revision>
  <dcterms:created xsi:type="dcterms:W3CDTF">2006-08-16T00:00:00Z</dcterms:created>
  <dcterms:modified xsi:type="dcterms:W3CDTF">2020-02-13T18:52:11Z</dcterms:modified>
</cp:coreProperties>
</file>